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0387A-E964-4FAE-AE02-54761953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8200"/>
            <a:ext cx="8825660" cy="382021"/>
          </a:xfrm>
        </p:spPr>
        <p:txBody>
          <a:bodyPr/>
          <a:lstStyle/>
          <a:p>
            <a:pPr algn="ctr">
              <a:lnSpc>
                <a:spcPct val="107000"/>
              </a:lnSpc>
              <a:spcBef>
                <a:spcPts val="240"/>
              </a:spcBef>
              <a:spcAft>
                <a:spcPts val="240"/>
              </a:spcAft>
            </a:pPr>
            <a:br>
              <a:rPr lang="ru-RU" sz="6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Краевое Государственное бюджетное профессиональное образовательное учреждение «Вяземский лесхоз-техникум им. Н.В. Усенко» </a:t>
            </a:r>
            <a:b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(КГБ ПОУ ВЛХТ)</a:t>
            </a:r>
            <a:b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CEC34A-55FA-4D8B-BD65-2A6AF9DA0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1701801"/>
            <a:ext cx="8825659" cy="3935980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20000"/>
              </a:lnSpc>
            </a:pPr>
            <a:r>
              <a:rPr lang="ru-RU" dirty="0"/>
              <a:t>Конкурс презентаций "Организация учебного занятия: мои приемы и методы"</a:t>
            </a:r>
          </a:p>
          <a:p>
            <a:pPr algn="ctr">
              <a:lnSpc>
                <a:spcPct val="120000"/>
              </a:lnSpc>
            </a:pP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Рефлексия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учебной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 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Roboto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sz="360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деятельности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Автор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Павлюк Ирина Валерьевна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преподаватель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 русского языка и литературы.</a:t>
            </a:r>
            <a:endParaRPr lang="en-US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88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6506B80-ED57-489F-ABEF-94E4CD36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27BC540-4BFA-43C7-9996-827D15765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уроках литературы рефлексия помогают ученикам осмыслить не только содержание произведения, но и собственный мыслительный процесс, эмоции и способы работы. </a:t>
            </a:r>
          </a:p>
        </p:txBody>
      </p:sp>
    </p:spTree>
    <p:extLst>
      <p:ext uri="{BB962C8B-B14F-4D97-AF65-F5344CB8AC3E}">
        <p14:creationId xmlns:p14="http://schemas.microsoft.com/office/powerpoint/2010/main" val="224320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03275-9B27-4012-A41B-808A140F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Классификация методов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880F1E-0036-412B-8F5D-188F9C329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3134"/>
            <a:ext cx="8946541" cy="4885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 форме: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dirty="0"/>
              <a:t>Символические:</a:t>
            </a:r>
            <a:r>
              <a:rPr lang="ru-RU" dirty="0"/>
              <a:t> используют карточки, жетоны, жесты для быстрой оценки настроения или отношения.</a:t>
            </a:r>
          </a:p>
          <a:p>
            <a:r>
              <a:rPr lang="ru-RU" b="1" dirty="0"/>
              <a:t>Устные:</a:t>
            </a:r>
            <a:r>
              <a:rPr lang="ru-RU" dirty="0"/>
              <a:t> требуют связного высказывания: что было интересным, что вызвало затруднение.</a:t>
            </a:r>
          </a:p>
          <a:p>
            <a:r>
              <a:rPr lang="ru-RU" b="1" dirty="0"/>
              <a:t>Письменные:</a:t>
            </a:r>
            <a:r>
              <a:rPr lang="ru-RU" dirty="0"/>
              <a:t> применяются после изучения блока материала — эссе, </a:t>
            </a:r>
            <a:r>
              <a:rPr lang="ru-RU" dirty="0" err="1"/>
              <a:t>синквейн</a:t>
            </a:r>
            <a:r>
              <a:rPr lang="ru-RU" dirty="0"/>
              <a:t>, рефлексивные дневники.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 цели</a:t>
            </a:r>
            <a:r>
              <a:rPr lang="ru-RU" b="1" dirty="0"/>
              <a:t>:</a:t>
            </a:r>
            <a:endParaRPr lang="ru-RU" dirty="0"/>
          </a:p>
          <a:p>
            <a:r>
              <a:rPr lang="ru-RU" b="1" dirty="0"/>
              <a:t>Эмоциональная:</a:t>
            </a:r>
            <a:r>
              <a:rPr lang="ru-RU" dirty="0"/>
              <a:t> оценивает настроение и общее восприятие.</a:t>
            </a:r>
          </a:p>
          <a:p>
            <a:r>
              <a:rPr lang="ru-RU" b="1" dirty="0"/>
              <a:t>Рефлексия деятельности:</a:t>
            </a:r>
            <a:r>
              <a:rPr lang="ru-RU" dirty="0"/>
              <a:t> анализирует способы работы, активность, выявляет пробелы.</a:t>
            </a:r>
          </a:p>
          <a:p>
            <a:r>
              <a:rPr lang="ru-RU" b="1" dirty="0"/>
              <a:t>Рефлексия содержания:</a:t>
            </a:r>
            <a:r>
              <a:rPr lang="ru-RU" dirty="0"/>
              <a:t> помогает осмыслить полученные знания и информацию.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375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34CDD-45AD-4C48-B76F-72B5595C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Для эмоциональной рефлексии</a:t>
            </a:r>
            <a:br>
              <a:rPr lang="ru-RU" b="1" dirty="0"/>
            </a:br>
            <a:r>
              <a:rPr lang="ru-RU" b="1" dirty="0"/>
              <a:t>использую «Солнышко».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BD555F-EA58-47D8-90DD-B93DA60E7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r>
              <a:rPr lang="ru-RU" dirty="0"/>
              <a:t>Студенты прикрепляют лучики к кругу: жёлтые — если понравилось, голубые — если не очень.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AutoShape 2" descr="Picture background">
            <a:extLst>
              <a:ext uri="{FF2B5EF4-FFF2-40B4-BE49-F238E27FC236}">
                <a16:creationId xmlns:a16="http://schemas.microsoft.com/office/drawing/2014/main" id="{AF8422A8-A02C-437E-B76E-21F7C6ADF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1853249"/>
            <a:ext cx="4224867" cy="564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6C77E980-D4F4-4318-8B84-DB6095127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3" y="3268134"/>
            <a:ext cx="3794014" cy="22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38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7360-6A12-419E-8B22-10695D901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833122"/>
            <a:ext cx="3401064" cy="1266611"/>
          </a:xfrm>
        </p:spPr>
        <p:txBody>
          <a:bodyPr/>
          <a:lstStyle/>
          <a:p>
            <a:r>
              <a:rPr lang="ru-RU" b="1" dirty="0"/>
              <a:t>Для рефлексии деятельности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62E7ED-D961-4372-AA09-95FD3A6F6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«Лесенка успеха»:</a:t>
            </a:r>
            <a:r>
              <a:rPr lang="ru-RU" dirty="0"/>
              <a:t> каждая ступень — вид работы на уроке. Студент отмечает, на какой ступени он себя видит.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2FFEA7-46DC-4D31-B3A1-9DB1479AD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4251960"/>
            <a:ext cx="1131046" cy="17729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D9F96B7-3E95-41E0-A15C-6AD81D898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8" y="2438400"/>
            <a:ext cx="3832436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098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745CF-36FB-4B40-A465-38A73FD54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Для рефлексии содержания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BD4B2A-E180-484B-B340-64D2D03F3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39334"/>
            <a:ext cx="8946541" cy="528319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«Незаконченное предложение»: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завершение фраз вроде «После прочтения этого рассказа я задумался о…».  </a:t>
            </a:r>
          </a:p>
          <a:p>
            <a:pPr marL="0" indent="0">
              <a:buNone/>
            </a:pPr>
            <a:r>
              <a:rPr lang="ru-RU" dirty="0"/>
              <a:t>На уроке литературы приём «незаконченное предложение» помогает обучающимся выразить свои мысли и чувства после прочтения текста. Примеры ответов:</a:t>
            </a:r>
          </a:p>
          <a:p>
            <a:r>
              <a:rPr lang="ru-RU" dirty="0"/>
              <a:t>«…нравственном выборе героя и о том, как бы я поступил на его месте».</a:t>
            </a:r>
          </a:p>
          <a:p>
            <a:r>
              <a:rPr lang="ru-RU" dirty="0"/>
              <a:t>«…связи между поступком человека и его дальнейшей судьбой».</a:t>
            </a:r>
          </a:p>
          <a:p>
            <a:r>
              <a:rPr lang="ru-RU" dirty="0"/>
              <a:t>«…тем, какие уроки из этого рассказа я могу применить в своей жизни».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98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35886-5C8F-4FCF-A1B8-B3560C83B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Для рефлексии содержания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61ABD-E9E4-4599-93D2-6E6E04614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979" y="1527984"/>
            <a:ext cx="9877954" cy="480508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«Что, если…?»:</a:t>
            </a:r>
            <a:r>
              <a:rPr lang="ru-RU" dirty="0"/>
              <a:t> постановка гипотез, которые позволяют по-новому взглянуть на проблему.  </a:t>
            </a:r>
          </a:p>
          <a:p>
            <a:r>
              <a:rPr lang="ru-RU" dirty="0"/>
              <a:t>Приём «Что, если…?» на уроке литературы — это мощный инструмент для активизации мышления, который помогает выйти за рамки привычного анализа текста и взглянуть на проблему с неожиданной стороны. </a:t>
            </a:r>
          </a:p>
          <a:p>
            <a:pPr fontAlgn="t"/>
            <a:r>
              <a:rPr lang="ru-RU" dirty="0"/>
              <a:t>Например, при </a:t>
            </a:r>
            <a:r>
              <a:rPr lang="ru-RU" b="1" dirty="0">
                <a:solidFill>
                  <a:srgbClr val="FF0000"/>
                </a:solidFill>
              </a:rPr>
              <a:t>изучении романа «Война и мир» Л.Н. Толстого </a:t>
            </a:r>
            <a:r>
              <a:rPr lang="ru-RU" dirty="0"/>
              <a:t>можно студентам предложить следующие гипотезы:</a:t>
            </a:r>
          </a:p>
          <a:p>
            <a:pPr fontAlgn="t"/>
            <a:r>
              <a:rPr lang="ru-RU" b="1" dirty="0"/>
              <a:t>«Что, если бы князь Андрей остался в Петербурге и не отправился на войну 1805 года?»</a:t>
            </a:r>
            <a:r>
              <a:rPr lang="ru-RU" dirty="0"/>
              <a:t> Эта гипотеза побуждает учеников задуматься о том, как изменилась бы его судьба, его духовные искания.</a:t>
            </a:r>
          </a:p>
          <a:p>
            <a:pPr fontAlgn="t"/>
            <a:r>
              <a:rPr lang="ru-RU" b="1" dirty="0"/>
              <a:t>«Что, если бы Пьер Безухов не прошёл через масонство и не разочаровался в нём?»</a:t>
            </a:r>
            <a:r>
              <a:rPr lang="ru-RU" dirty="0"/>
              <a:t> Гипотеза провоцирует дискуссию о природе духовных поисков героя. </a:t>
            </a:r>
          </a:p>
          <a:p>
            <a:pPr fontAlgn="t"/>
            <a:r>
              <a:rPr lang="ru-RU" b="1" dirty="0"/>
              <a:t>«Что, если бы Николай </a:t>
            </a:r>
            <a:r>
              <a:rPr lang="ru-RU" b="1" dirty="0" err="1"/>
              <a:t>Ростов</a:t>
            </a:r>
            <a:r>
              <a:rPr lang="ru-RU" b="1" dirty="0"/>
              <a:t> не проявил трусость в </a:t>
            </a:r>
            <a:r>
              <a:rPr lang="ru-RU" b="1" dirty="0" err="1"/>
              <a:t>Шенграбенском</a:t>
            </a:r>
            <a:r>
              <a:rPr lang="ru-RU" b="1" dirty="0"/>
              <a:t> сражении?»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558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950A2-A5D2-4E73-B712-68CE2ACF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Для рефлексии содержания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19A051-117B-456B-B517-785B05B15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44600"/>
            <a:ext cx="9767888" cy="54864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«</a:t>
            </a:r>
            <a:r>
              <a:rPr lang="ru-RU" b="1" dirty="0" err="1">
                <a:solidFill>
                  <a:srgbClr val="FF0000"/>
                </a:solidFill>
              </a:rPr>
              <a:t>Синквейн</a:t>
            </a:r>
            <a:r>
              <a:rPr lang="ru-RU" b="1" dirty="0"/>
              <a:t>»:</a:t>
            </a:r>
            <a:r>
              <a:rPr lang="ru-RU" dirty="0"/>
              <a:t> </a:t>
            </a:r>
            <a:r>
              <a:rPr lang="ru-RU" dirty="0" err="1"/>
              <a:t>пятистрочная</a:t>
            </a:r>
            <a:r>
              <a:rPr lang="ru-RU" dirty="0"/>
              <a:t> стихотворная форма для краткого анализа понятия или темы. </a:t>
            </a:r>
          </a:p>
          <a:p>
            <a:r>
              <a:rPr lang="ru-RU" b="1" dirty="0"/>
              <a:t>Правила составления </a:t>
            </a:r>
            <a:r>
              <a:rPr lang="ru-RU" b="1" dirty="0" err="1"/>
              <a:t>синквейна</a:t>
            </a:r>
            <a:r>
              <a:rPr lang="ru-RU" b="1" dirty="0"/>
              <a:t>:</a:t>
            </a:r>
            <a:endParaRPr lang="ru-RU" dirty="0"/>
          </a:p>
          <a:p>
            <a:r>
              <a:rPr lang="ru-RU" b="1" dirty="0"/>
              <a:t>Первая строка</a:t>
            </a:r>
            <a:r>
              <a:rPr lang="ru-RU" dirty="0"/>
              <a:t> — одно ключевое слово (обычно существительное), которое определяет тему. </a:t>
            </a:r>
          </a:p>
          <a:p>
            <a:r>
              <a:rPr lang="ru-RU" b="1" dirty="0"/>
              <a:t>Вторая строка</a:t>
            </a:r>
            <a:r>
              <a:rPr lang="ru-RU" dirty="0"/>
              <a:t> — два слова (прилагательные или причастия), описывающие тему. </a:t>
            </a:r>
          </a:p>
          <a:p>
            <a:r>
              <a:rPr lang="ru-RU" b="1" dirty="0"/>
              <a:t>Третья строка</a:t>
            </a:r>
            <a:r>
              <a:rPr lang="ru-RU" dirty="0"/>
              <a:t> — три глагола или деепричастия, характеризующие действия, связанные с темой. </a:t>
            </a:r>
          </a:p>
          <a:p>
            <a:r>
              <a:rPr lang="ru-RU" b="1" dirty="0"/>
              <a:t>Четвёртая строка</a:t>
            </a:r>
            <a:r>
              <a:rPr lang="ru-RU" dirty="0"/>
              <a:t> — фраза из четырёх и более слов, показывающая отношение автора к теме. </a:t>
            </a:r>
          </a:p>
          <a:p>
            <a:r>
              <a:rPr lang="ru-RU" b="1" dirty="0"/>
              <a:t>Пятая строка</a:t>
            </a:r>
            <a:r>
              <a:rPr lang="ru-RU" dirty="0"/>
              <a:t> — одно слово (обычно существительное), которое является синонимом или ассоциацией, повторяющей суть темы. </a:t>
            </a:r>
          </a:p>
          <a:p>
            <a:pPr marL="0" indent="0">
              <a:buNone/>
            </a:pPr>
            <a:r>
              <a:rPr lang="ru-RU" b="1" dirty="0"/>
              <a:t>Пример </a:t>
            </a:r>
            <a:r>
              <a:rPr lang="ru-RU" b="1" dirty="0" err="1"/>
              <a:t>синквейна</a:t>
            </a:r>
            <a:r>
              <a:rPr lang="ru-RU" b="1" dirty="0"/>
              <a:t> </a:t>
            </a:r>
            <a:r>
              <a:rPr lang="ru-RU" dirty="0"/>
              <a:t> на тему «Конфликт в романе И. С. Тургенева «Отцы и дети»:</a:t>
            </a:r>
          </a:p>
          <a:p>
            <a:r>
              <a:rPr lang="ru-RU" b="1" dirty="0"/>
              <a:t>Базаров.</a:t>
            </a:r>
          </a:p>
          <a:p>
            <a:r>
              <a:rPr lang="ru-RU" dirty="0"/>
              <a:t> </a:t>
            </a:r>
            <a:r>
              <a:rPr lang="ru-RU" b="1" dirty="0"/>
              <a:t>Острый, конфликтный.</a:t>
            </a:r>
            <a:r>
              <a:rPr lang="ru-RU" dirty="0"/>
              <a:t> </a:t>
            </a:r>
          </a:p>
          <a:p>
            <a:r>
              <a:rPr lang="ru-RU" b="1" dirty="0"/>
              <a:t>Спорит, отрицает, доказывает.</a:t>
            </a:r>
            <a:r>
              <a:rPr lang="ru-RU" dirty="0"/>
              <a:t> </a:t>
            </a:r>
          </a:p>
          <a:p>
            <a:r>
              <a:rPr lang="ru-RU" b="1" dirty="0"/>
              <a:t>Строго следует нигилистическим принципам.</a:t>
            </a:r>
          </a:p>
          <a:p>
            <a:r>
              <a:rPr lang="ru-RU" dirty="0"/>
              <a:t> </a:t>
            </a:r>
            <a:r>
              <a:rPr lang="ru-RU" b="1" dirty="0"/>
              <a:t>Нигилист.</a:t>
            </a:r>
            <a:endParaRPr lang="ru-RU" dirty="0"/>
          </a:p>
          <a:p>
            <a:r>
              <a:rPr lang="ru-RU" dirty="0"/>
              <a:t>Составление </a:t>
            </a:r>
            <a:r>
              <a:rPr lang="ru-RU" dirty="0" err="1"/>
              <a:t>синквейна</a:t>
            </a:r>
            <a:r>
              <a:rPr lang="ru-RU" dirty="0"/>
              <a:t> помогает сжимать сложную информацию до нескольких слов, видеть суть понятия и выражать своё отношение к нему.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059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EF097-8C18-42AC-8CC5-F7941B8A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Советы по применению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7CBB32-E326-408B-9C30-B3CBCEFD5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640888" cy="419548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Не ограничивайтесь концом урока</a:t>
            </a:r>
            <a:r>
              <a:rPr lang="ru-RU" b="1" dirty="0"/>
              <a:t>.</a:t>
            </a:r>
            <a:r>
              <a:rPr lang="ru-RU" dirty="0"/>
              <a:t> Рефлексию можно проводить на разных этапах: после изучения части текста, при проверке домашнего задания. </a:t>
            </a:r>
          </a:p>
          <a:p>
            <a:r>
              <a:rPr lang="ru-RU" b="1" dirty="0">
                <a:solidFill>
                  <a:srgbClr val="FF0000"/>
                </a:solidFill>
              </a:rPr>
              <a:t>Чередуйте формы.</a:t>
            </a:r>
            <a:r>
              <a:rPr lang="ru-RU" dirty="0"/>
              <a:t> Начинайте с фронтальной беседы, переходите к работе в парах, завершайте индивидуальными письменными заданиями. </a:t>
            </a:r>
          </a:p>
          <a:p>
            <a:r>
              <a:rPr lang="ru-RU" b="1" dirty="0">
                <a:solidFill>
                  <a:srgbClr val="FF0000"/>
                </a:solidFill>
              </a:rPr>
              <a:t>Создавайте доверительную атмосферу</a:t>
            </a:r>
            <a:r>
              <a:rPr lang="ru-RU" b="1" dirty="0"/>
              <a:t>.</a:t>
            </a:r>
            <a:r>
              <a:rPr lang="ru-RU" dirty="0"/>
              <a:t> Важно, чтобы обучающиеся не боялись делиться своими мыслями, даже если они отличаются от общепринятых. </a:t>
            </a:r>
          </a:p>
          <a:p>
            <a:r>
              <a:rPr lang="ru-RU" b="1" dirty="0">
                <a:solidFill>
                  <a:srgbClr val="FF0000"/>
                </a:solidFill>
              </a:rPr>
              <a:t>Используйте результаты для корректировки обучения.</a:t>
            </a:r>
            <a:r>
              <a:rPr lang="ru-RU" dirty="0"/>
              <a:t> Обратная связь от учеников помогает учителю понять, что работает, а что требует доработки.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36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E023C-71D8-44B9-8303-ECBA9F1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8FB9EE-6A95-4209-B00E-2F4433938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61770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</TotalTime>
  <Words>734</Words>
  <Application>Microsoft Office PowerPoint</Application>
  <PresentationFormat>Широкоэкранный</PresentationFormat>
  <Paragraphs>58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Roboto</vt:lpstr>
      <vt:lpstr>Times New Roman</vt:lpstr>
      <vt:lpstr>Wingdings 3</vt:lpstr>
      <vt:lpstr>Ион</vt:lpstr>
      <vt:lpstr> Краевое Государственное бюджетное профессиональное образовательное учреждение «Вяземский лесхоз-техникум им. Н.В. Усенко»  (КГБ ПОУ ВЛХТ) </vt:lpstr>
      <vt:lpstr>Презентация PowerPoint</vt:lpstr>
      <vt:lpstr>Классификация методов </vt:lpstr>
      <vt:lpstr>Для эмоциональной рефлексии использую «Солнышко».</vt:lpstr>
      <vt:lpstr>Для рефлексии деятельности </vt:lpstr>
      <vt:lpstr>Для рефлексии содержания </vt:lpstr>
      <vt:lpstr>Для рефлексии содержания</vt:lpstr>
      <vt:lpstr>Для рефлексии содержания</vt:lpstr>
      <vt:lpstr>Советы по применению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Краевое Государственное бюджетное профессиональное образовательное учреждение «Вяземский лесхоз-техникум им. Н.В. Усенко»  (КГБ ПОУ ВЛХТ)</dc:title>
  <dc:creator>Павлюк</dc:creator>
  <cp:lastModifiedBy>Павлюк</cp:lastModifiedBy>
  <cp:revision>7</cp:revision>
  <dcterms:created xsi:type="dcterms:W3CDTF">2026-10-25T02:53:32Z</dcterms:created>
  <dcterms:modified xsi:type="dcterms:W3CDTF">2026-10-25T03:48:51Z</dcterms:modified>
</cp:coreProperties>
</file>