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3" r:id="rId4"/>
    <p:sldId id="258" r:id="rId5"/>
    <p:sldId id="259" r:id="rId6"/>
    <p:sldId id="264" r:id="rId7"/>
    <p:sldId id="260" r:id="rId8"/>
    <p:sldId id="261" r:id="rId9"/>
    <p:sldId id="262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7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tianaxxl@yandex.ru" userId="2dc19d7360b4f002" providerId="LiveId" clId="{ECD3D4A2-9D7C-43F7-B80F-450E05158DC8}"/>
    <pc:docChg chg="undo custSel addSld modSld">
      <pc:chgData name="tatianaxxl@yandex.ru" userId="2dc19d7360b4f002" providerId="LiveId" clId="{ECD3D4A2-9D7C-43F7-B80F-450E05158DC8}" dt="2026-10-25T14:15:18.009" v="157" actId="14100"/>
      <pc:docMkLst>
        <pc:docMk/>
      </pc:docMkLst>
      <pc:sldChg chg="modSp mod">
        <pc:chgData name="tatianaxxl@yandex.ru" userId="2dc19d7360b4f002" providerId="LiveId" clId="{ECD3D4A2-9D7C-43F7-B80F-450E05158DC8}" dt="2026-10-25T14:15:18.009" v="157" actId="14100"/>
        <pc:sldMkLst>
          <pc:docMk/>
          <pc:sldMk cId="1817536665" sldId="256"/>
        </pc:sldMkLst>
        <pc:spChg chg="mod">
          <ac:chgData name="tatianaxxl@yandex.ru" userId="2dc19d7360b4f002" providerId="LiveId" clId="{ECD3D4A2-9D7C-43F7-B80F-450E05158DC8}" dt="2026-10-25T13:51:52.548" v="3" actId="122"/>
          <ac:spMkLst>
            <pc:docMk/>
            <pc:sldMk cId="1817536665" sldId="256"/>
            <ac:spMk id="2" creationId="{591EB7B2-06AE-5EDB-CADF-F44E46F82A82}"/>
          </ac:spMkLst>
        </pc:spChg>
        <pc:spChg chg="mod">
          <ac:chgData name="tatianaxxl@yandex.ru" userId="2dc19d7360b4f002" providerId="LiveId" clId="{ECD3D4A2-9D7C-43F7-B80F-450E05158DC8}" dt="2026-10-25T13:52:34.146" v="30" actId="20577"/>
          <ac:spMkLst>
            <pc:docMk/>
            <pc:sldMk cId="1817536665" sldId="256"/>
            <ac:spMk id="3" creationId="{8513DDE5-1FF0-6388-EA36-188063E12005}"/>
          </ac:spMkLst>
        </pc:spChg>
        <pc:spChg chg="mod">
          <ac:chgData name="tatianaxxl@yandex.ru" userId="2dc19d7360b4f002" providerId="LiveId" clId="{ECD3D4A2-9D7C-43F7-B80F-450E05158DC8}" dt="2026-10-25T13:52:24.744" v="9" actId="20577"/>
          <ac:spMkLst>
            <pc:docMk/>
            <pc:sldMk cId="1817536665" sldId="256"/>
            <ac:spMk id="4" creationId="{FCF569C7-70AB-3EB0-D5E5-CE9EE3906828}"/>
          </ac:spMkLst>
        </pc:spChg>
        <pc:spChg chg="mod">
          <ac:chgData name="tatianaxxl@yandex.ru" userId="2dc19d7360b4f002" providerId="LiveId" clId="{ECD3D4A2-9D7C-43F7-B80F-450E05158DC8}" dt="2026-10-25T14:15:18.009" v="157" actId="14100"/>
          <ac:spMkLst>
            <pc:docMk/>
            <pc:sldMk cId="1817536665" sldId="256"/>
            <ac:spMk id="5" creationId="{32C4225B-1C50-2741-52C7-D1C6D8E5330A}"/>
          </ac:spMkLst>
        </pc:spChg>
        <pc:spChg chg="mod">
          <ac:chgData name="tatianaxxl@yandex.ru" userId="2dc19d7360b4f002" providerId="LiveId" clId="{ECD3D4A2-9D7C-43F7-B80F-450E05158DC8}" dt="2026-10-25T13:51:40.328" v="1" actId="123"/>
          <ac:spMkLst>
            <pc:docMk/>
            <pc:sldMk cId="1817536665" sldId="256"/>
            <ac:spMk id="6" creationId="{6D8F7C80-24C5-8065-BC7A-CB5F41AB8E6B}"/>
          </ac:spMkLst>
        </pc:spChg>
      </pc:sldChg>
      <pc:sldChg chg="addSp modSp new mod">
        <pc:chgData name="tatianaxxl@yandex.ru" userId="2dc19d7360b4f002" providerId="LiveId" clId="{ECD3D4A2-9D7C-43F7-B80F-450E05158DC8}" dt="2026-10-25T14:04:06.868" v="53" actId="14100"/>
        <pc:sldMkLst>
          <pc:docMk/>
          <pc:sldMk cId="3994692051" sldId="263"/>
        </pc:sldMkLst>
        <pc:spChg chg="add mod">
          <ac:chgData name="tatianaxxl@yandex.ru" userId="2dc19d7360b4f002" providerId="LiveId" clId="{ECD3D4A2-9D7C-43F7-B80F-450E05158DC8}" dt="2026-10-25T14:00:26.088" v="43" actId="14100"/>
          <ac:spMkLst>
            <pc:docMk/>
            <pc:sldMk cId="3994692051" sldId="263"/>
            <ac:spMk id="3" creationId="{7FBBFB5E-E592-D43B-332F-96EB0E7BE6C5}"/>
          </ac:spMkLst>
        </pc:spChg>
        <pc:spChg chg="add mod">
          <ac:chgData name="tatianaxxl@yandex.ru" userId="2dc19d7360b4f002" providerId="LiveId" clId="{ECD3D4A2-9D7C-43F7-B80F-450E05158DC8}" dt="2026-10-25T14:00:03.152" v="42" actId="14100"/>
          <ac:spMkLst>
            <pc:docMk/>
            <pc:sldMk cId="3994692051" sldId="263"/>
            <ac:spMk id="5" creationId="{2B99CC19-DDFE-71A9-14F8-46D2E7BF0875}"/>
          </ac:spMkLst>
        </pc:spChg>
        <pc:spChg chg="add mod">
          <ac:chgData name="tatianaxxl@yandex.ru" userId="2dc19d7360b4f002" providerId="LiveId" clId="{ECD3D4A2-9D7C-43F7-B80F-450E05158DC8}" dt="2026-10-25T14:02:04.119" v="48" actId="14100"/>
          <ac:spMkLst>
            <pc:docMk/>
            <pc:sldMk cId="3994692051" sldId="263"/>
            <ac:spMk id="7" creationId="{7909DA8F-CEAF-4A1E-AB86-F196A0F25AF1}"/>
          </ac:spMkLst>
        </pc:spChg>
        <pc:picChg chg="add mod">
          <ac:chgData name="tatianaxxl@yandex.ru" userId="2dc19d7360b4f002" providerId="LiveId" clId="{ECD3D4A2-9D7C-43F7-B80F-450E05158DC8}" dt="2026-10-25T14:04:06.868" v="53" actId="14100"/>
          <ac:picMkLst>
            <pc:docMk/>
            <pc:sldMk cId="3994692051" sldId="263"/>
            <ac:picMk id="8" creationId="{C6A6A9B8-DC93-1BE5-704A-E0C916436152}"/>
          </ac:picMkLst>
        </pc:picChg>
      </pc:sldChg>
      <pc:sldChg chg="addSp modSp new mod">
        <pc:chgData name="tatianaxxl@yandex.ru" userId="2dc19d7360b4f002" providerId="LiveId" clId="{ECD3D4A2-9D7C-43F7-B80F-450E05158DC8}" dt="2026-10-25T14:10:32.488" v="72" actId="14100"/>
        <pc:sldMkLst>
          <pc:docMk/>
          <pc:sldMk cId="2591445451" sldId="264"/>
        </pc:sldMkLst>
        <pc:picChg chg="add mod modCrop">
          <ac:chgData name="tatianaxxl@yandex.ru" userId="2dc19d7360b4f002" providerId="LiveId" clId="{ECD3D4A2-9D7C-43F7-B80F-450E05158DC8}" dt="2026-10-25T14:10:32.488" v="72" actId="14100"/>
          <ac:picMkLst>
            <pc:docMk/>
            <pc:sldMk cId="2591445451" sldId="264"/>
            <ac:picMk id="2" creationId="{9D8252EC-9382-8247-B3FE-3CDFE58A13FB}"/>
          </ac:picMkLst>
        </pc:picChg>
      </pc:sldChg>
      <pc:sldChg chg="addSp delSp modSp add mod modClrScheme chgLayout modNotesTx">
        <pc:chgData name="tatianaxxl@yandex.ru" userId="2dc19d7360b4f002" providerId="LiveId" clId="{ECD3D4A2-9D7C-43F7-B80F-450E05158DC8}" dt="2026-10-25T14:14:39.413" v="154" actId="20577"/>
        <pc:sldMkLst>
          <pc:docMk/>
          <pc:sldMk cId="584033530" sldId="265"/>
        </pc:sldMkLst>
        <pc:spChg chg="mod">
          <ac:chgData name="tatianaxxl@yandex.ru" userId="2dc19d7360b4f002" providerId="LiveId" clId="{ECD3D4A2-9D7C-43F7-B80F-450E05158DC8}" dt="2026-10-25T14:11:18.998" v="75" actId="6549"/>
          <ac:spMkLst>
            <pc:docMk/>
            <pc:sldMk cId="584033530" sldId="265"/>
            <ac:spMk id="2" creationId="{30059DA0-4FAF-82FB-9DE6-2171494581F5}"/>
          </ac:spMkLst>
        </pc:spChg>
        <pc:spChg chg="del">
          <ac:chgData name="tatianaxxl@yandex.ru" userId="2dc19d7360b4f002" providerId="LiveId" clId="{ECD3D4A2-9D7C-43F7-B80F-450E05158DC8}" dt="2026-10-25T14:11:26.254" v="78" actId="478"/>
          <ac:spMkLst>
            <pc:docMk/>
            <pc:sldMk cId="584033530" sldId="265"/>
            <ac:spMk id="3" creationId="{22355E2A-DE6C-1D24-94E2-06D5F3D99E09}"/>
          </ac:spMkLst>
        </pc:spChg>
        <pc:spChg chg="del mod">
          <ac:chgData name="tatianaxxl@yandex.ru" userId="2dc19d7360b4f002" providerId="LiveId" clId="{ECD3D4A2-9D7C-43F7-B80F-450E05158DC8}" dt="2026-10-25T14:11:23.192" v="77" actId="478"/>
          <ac:spMkLst>
            <pc:docMk/>
            <pc:sldMk cId="584033530" sldId="265"/>
            <ac:spMk id="4" creationId="{990B5B8F-1E60-FFD4-4197-D2CDF446DC64}"/>
          </ac:spMkLst>
        </pc:spChg>
        <pc:spChg chg="del">
          <ac:chgData name="tatianaxxl@yandex.ru" userId="2dc19d7360b4f002" providerId="LiveId" clId="{ECD3D4A2-9D7C-43F7-B80F-450E05158DC8}" dt="2026-10-25T14:11:28.415" v="79" actId="478"/>
          <ac:spMkLst>
            <pc:docMk/>
            <pc:sldMk cId="584033530" sldId="265"/>
            <ac:spMk id="5" creationId="{6B6AD595-AAA6-6301-7551-0CA9F5A281F7}"/>
          </ac:spMkLst>
        </pc:spChg>
        <pc:spChg chg="del mod">
          <ac:chgData name="tatianaxxl@yandex.ru" userId="2dc19d7360b4f002" providerId="LiveId" clId="{ECD3D4A2-9D7C-43F7-B80F-450E05158DC8}" dt="2026-10-25T14:11:37.653" v="83" actId="21"/>
          <ac:spMkLst>
            <pc:docMk/>
            <pc:sldMk cId="584033530" sldId="265"/>
            <ac:spMk id="6" creationId="{EBB75C5C-4801-9054-A852-D2A8B857933A}"/>
          </ac:spMkLst>
        </pc:spChg>
        <pc:spChg chg="del">
          <ac:chgData name="tatianaxxl@yandex.ru" userId="2dc19d7360b4f002" providerId="LiveId" clId="{ECD3D4A2-9D7C-43F7-B80F-450E05158DC8}" dt="2026-10-25T14:11:40.727" v="84" actId="478"/>
          <ac:spMkLst>
            <pc:docMk/>
            <pc:sldMk cId="584033530" sldId="265"/>
            <ac:spMk id="7" creationId="{00AC75A3-F29B-8E91-82D4-DDDACF21F47B}"/>
          </ac:spMkLst>
        </pc:spChg>
        <pc:spChg chg="del mod">
          <ac:chgData name="tatianaxxl@yandex.ru" userId="2dc19d7360b4f002" providerId="LiveId" clId="{ECD3D4A2-9D7C-43F7-B80F-450E05158DC8}" dt="2026-10-25T14:11:46.263" v="86" actId="21"/>
          <ac:spMkLst>
            <pc:docMk/>
            <pc:sldMk cId="584033530" sldId="265"/>
            <ac:spMk id="8" creationId="{2AC249AD-F140-9156-8E71-03A8306A3F2D}"/>
          </ac:spMkLst>
        </pc:spChg>
        <pc:spChg chg="del">
          <ac:chgData name="tatianaxxl@yandex.ru" userId="2dc19d7360b4f002" providerId="LiveId" clId="{ECD3D4A2-9D7C-43F7-B80F-450E05158DC8}" dt="2026-10-25T14:11:53.256" v="88" actId="478"/>
          <ac:spMkLst>
            <pc:docMk/>
            <pc:sldMk cId="584033530" sldId="265"/>
            <ac:spMk id="9" creationId="{E78B24C0-CAD3-FCDC-6A71-700E64132F12}"/>
          </ac:spMkLst>
        </pc:spChg>
        <pc:spChg chg="del">
          <ac:chgData name="tatianaxxl@yandex.ru" userId="2dc19d7360b4f002" providerId="LiveId" clId="{ECD3D4A2-9D7C-43F7-B80F-450E05158DC8}" dt="2026-10-25T14:12:14.439" v="89" actId="21"/>
          <ac:spMkLst>
            <pc:docMk/>
            <pc:sldMk cId="584033530" sldId="265"/>
            <ac:spMk id="10" creationId="{81D8CF81-8ADD-665C-DB7D-644902819390}"/>
          </ac:spMkLst>
        </pc:spChg>
        <pc:spChg chg="del mod">
          <ac:chgData name="tatianaxxl@yandex.ru" userId="2dc19d7360b4f002" providerId="LiveId" clId="{ECD3D4A2-9D7C-43F7-B80F-450E05158DC8}" dt="2026-10-25T14:11:51.254" v="87" actId="21"/>
          <ac:spMkLst>
            <pc:docMk/>
            <pc:sldMk cId="584033530" sldId="265"/>
            <ac:spMk id="11" creationId="{8C61479C-17F5-9375-6DFF-04C5CF1484D0}"/>
          </ac:spMkLst>
        </pc:spChg>
        <pc:spChg chg="add mod ord">
          <ac:chgData name="tatianaxxl@yandex.ru" userId="2dc19d7360b4f002" providerId="LiveId" clId="{ECD3D4A2-9D7C-43F7-B80F-450E05158DC8}" dt="2026-10-25T14:14:20.355" v="127" actId="1076"/>
          <ac:spMkLst>
            <pc:docMk/>
            <pc:sldMk cId="584033530" sldId="265"/>
            <ac:spMk id="12" creationId="{F5C47B78-4AD5-471C-31CF-8AF5E53E091D}"/>
          </ac:spMkLst>
        </pc:spChg>
        <pc:spChg chg="add">
          <ac:chgData name="tatianaxxl@yandex.ru" userId="2dc19d7360b4f002" providerId="LiveId" clId="{ECD3D4A2-9D7C-43F7-B80F-450E05158DC8}" dt="2026-10-25T14:13:14.707" v="91" actId="11529"/>
          <ac:spMkLst>
            <pc:docMk/>
            <pc:sldMk cId="584033530" sldId="265"/>
            <ac:spMk id="13" creationId="{CA104513-A39D-F131-F5B7-1226E8A33F8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8B2368-30F3-40A0-AA94-2E8E8044827C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1751F8-11C8-4F0F-BF20-AF2253D207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180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Здравствуйте! Я преподаю право и обществознание студентам шести специальностей. Расскажу, как общеобразовательная и общепрофессиональная дисциплина начинает работать на профессию с первого занятия.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1751F8-11C8-4F0F-BF20-AF2253D2071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887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Принцип простой: теоретическая часть занятия одинакова для всех групп, а всё, что студент делает руками, привязано к его профессии. Это требует от преподавателя шести комплектов материалов вместо одного, но именно это снимает вопрос «зачем мне ваш предмет».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1751F8-11C8-4F0F-BF20-AF2253D2071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4008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Вот как это выглядит на конкретной теме. Занятие по логике одинаково начинается с законов мышления, но кейсы у каждой группы свои: машинист разбирает путевой лист, лесовод — акт натурного осмотра, охотовед — акт рейда, товаровед — спор с покупателем. Один каркас, шесть комплектов материалов.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1751F8-11C8-4F0F-BF20-AF2253D2071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4819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На практических занятиях студент работает с бланком, который встретит на производстве. Формы взяты из реальной практики, правила заполнения — из кодексов. Решаются сразу две задачи: закрепляется норма права и появляется навык работы с документом, который проверит работодатель.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1751F8-11C8-4F0F-BF20-AF2253D2071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34871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Кейс у меня всегда устроен одинаково: фабула, вопросы, эталон и критерии. Единая структура экономит время студента: он знает, что от него требуется. Эталон я даю после решения — это превращает проверку в обучение, а не в оценивание.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1751F8-11C8-4F0F-BF20-AF2253D2071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3817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Результат я измеряю не оценкой за тест, а четырьмя умениями: прочитать документ, найти норму, оформить бумагу и защитить свою позицию. Именно это спрашивают с выпускника на производстве с первого рабочего дня.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1751F8-11C8-4F0F-BF20-AF2253D2071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8276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Итог: профессиональная направленность — это не пара примеров из отрасли, а полная переработка практической части под каждую специальность. Спасибо за внимание.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1751F8-11C8-4F0F-BF20-AF2253D2071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693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Итог: профессиональная направленность — это не пара примеров из отрасли, а полная переработка практической части под каждую специальность. Благодарю за внимание.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1751F8-11C8-4F0F-BF20-AF2253D2071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646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AF8C5E-B624-9799-093B-BE4076F244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1005784-1C60-FA3A-57E3-E67D51E0E0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8C8953-93AC-4F8A-9B4A-A44F5A595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AA6FF-2B72-49A1-882E-6573F2902900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C7F238-8383-5411-FFDD-BB1291BE6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9E0FE1E-1D1F-2E6C-6502-B34880949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284C0-7AE7-4AE2-999D-63FB2E789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743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4C95D9-F464-404F-7B69-1956C07EA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AB8B2E-F668-64FE-83C7-46C044B283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A7AF79-ADC5-44B3-050F-7E7BD6E4F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AA6FF-2B72-49A1-882E-6573F2902900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EA59F7-2C18-C859-6705-F1508E5E5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0E0B03-360A-B004-1017-9978BDA85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284C0-7AE7-4AE2-999D-63FB2E789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704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4CB7DE-6D01-D6C7-2332-E38096D7E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33C339D-7465-22AD-4DE6-2E1067BFA6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8AC658-C7AD-86F9-CFC2-C2F4FCF7B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AA6FF-2B72-49A1-882E-6573F2902900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B6F51F-AB51-F54F-EDB8-AA926AD76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61AA07-ACB5-A104-910C-17CBAF9BB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284C0-7AE7-4AE2-999D-63FB2E789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166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1F5FF9-08F0-EAB1-3417-C73DCBD76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43C945-47C1-FC2F-C0A0-5FEF20746A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03378B0-6B25-1341-15B3-9FFA4062A4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1480363-48B7-CC8E-B991-DDEA632E3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AA6FF-2B72-49A1-882E-6573F2902900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F63B0ED-82B9-16D1-DA8C-D4E59B78B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70C39A1-10EA-3061-2870-FE00F741E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284C0-7AE7-4AE2-999D-63FB2E789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390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81FB27-6806-50E1-B19F-3F036431C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28967F7-C896-F120-3CB6-DE1BFF446D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2E2BA30-5D63-0ADA-5FE1-CB9F597D39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5E6F099-9375-6A84-85E9-0797EF8C3D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513112-B103-D323-974C-0CEE80AF21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E593CF1-3EB3-B364-4D98-AEFAE9365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AA6FF-2B72-49A1-882E-6573F2902900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A76AFCE-A47B-B599-9003-E6315F595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48F10C3-DABB-80CD-006A-F63065F6F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284C0-7AE7-4AE2-999D-63FB2E789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618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4C61AF-9922-B4E0-FEB8-DAE5B3150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1A50CA-8562-AC2E-4406-693E5FD3A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AA6FF-2B72-49A1-882E-6573F2902900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48E1E94-B2E9-FBEC-96B1-E36146DE2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C0B0D8A-8659-A977-B1C8-87B2DC3BE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284C0-7AE7-4AE2-999D-63FB2E789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724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EE61DA1-349D-D14F-BE3F-8971B0D83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AA6FF-2B72-49A1-882E-6573F2902900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D2E7E1F-AEF8-7988-3E58-6255BFDD4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A3F7CE3-53D2-E33A-E105-2933F2500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284C0-7AE7-4AE2-999D-63FB2E789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6304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BB9484-6D16-CF73-607E-D84142727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113B63-B291-0E25-084B-E2C0A4176B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C6FFDB9-03D0-2549-5F9E-375AEB7B27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8FB870B-E019-CE30-A522-31C22DDCF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AA6FF-2B72-49A1-882E-6573F2902900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FB1207A-FDCC-87B2-B098-653E3989F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979ED68-0BC5-D260-E6B0-D45875CCB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284C0-7AE7-4AE2-999D-63FB2E789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364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383559-28D7-0538-6F38-A0F670002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84B6FF8-335F-2853-DE63-B4E4BA475F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2534D4A-C13E-7252-83BF-0D9C8A2EA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4FD13B4-4F80-9960-5ECC-A6999C869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AA6FF-2B72-49A1-882E-6573F2902900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2DA415A-20B6-0815-1393-C11CD46E5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86B4D80-348E-E665-C08D-B013C3D70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284C0-7AE7-4AE2-999D-63FB2E789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1069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29F636-526C-0122-825F-10A04DC00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83CCDB1-88BD-9094-EDB6-2ADB8C0EED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79AC55-975B-1F1B-AD07-E8127DE82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AA6FF-2B72-49A1-882E-6573F2902900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5747B6-C908-3FF2-0FB3-F45936896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04DF76-8E7A-DEE2-66B5-C2BEFC682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284C0-7AE7-4AE2-999D-63FB2E789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173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FB9C6DF-1E1E-BCFF-FBE7-B505ED4CBD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9AE749E-60C8-B72A-28D7-C437A5CD97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9115AB-40DB-F2E0-701E-B7EBAA284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AA6FF-2B72-49A1-882E-6573F2902900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F72339-D50C-95BA-C4A5-805994618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F70CED-1019-D850-59DA-E50087544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284C0-7AE7-4AE2-999D-63FB2E789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075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AAA0EE-E494-D91C-4DF2-4705A9991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36CA16E-B6B0-BFC0-4CA3-7571150881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FCC74F-2795-7037-D38E-2B4119708F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1AA6FF-2B72-49A1-882E-6573F2902900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729469-6954-8AE1-72FE-C2690806F7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A123DA-F66E-5823-656B-C55201D3DB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E284C0-7AE7-4AE2-999D-63FB2E789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585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3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91EB7B2-06AE-5EDB-CADF-F44E46F82A82}"/>
              </a:ext>
            </a:extLst>
          </p:cNvPr>
          <p:cNvSpPr txBox="1"/>
          <p:nvPr/>
        </p:nvSpPr>
        <p:spPr>
          <a:xfrm>
            <a:off x="889000" y="889000"/>
            <a:ext cx="889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ru-RU" sz="1400" dirty="0">
                <a:solidFill>
                  <a:srgbClr val="97BC62"/>
                </a:solidFill>
                <a:latin typeface="Calibri" panose="020F0502020204030204" pitchFamily="34" charset="0"/>
              </a:rPr>
              <a:t>КГБ ПОУ «Вяземский лесхоз-техникум им. Н. В. Усенко»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13DDE5-1FF0-6388-EA36-188063E12005}"/>
              </a:ext>
            </a:extLst>
          </p:cNvPr>
          <p:cNvSpPr txBox="1"/>
          <p:nvPr/>
        </p:nvSpPr>
        <p:spPr>
          <a:xfrm>
            <a:off x="989584" y="2236708"/>
            <a:ext cx="965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ru-RU" sz="1600" b="1" dirty="0">
                <a:solidFill>
                  <a:srgbClr val="97BC62"/>
                </a:solidFill>
                <a:latin typeface="Calibri" panose="020F0502020204030204" pitchFamily="34" charset="0"/>
              </a:rPr>
              <a:t>НОМИНАЦИЯ: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F569C7-70AB-3EB0-D5E5-CE9EE3906828}"/>
              </a:ext>
            </a:extLst>
          </p:cNvPr>
          <p:cNvSpPr txBox="1"/>
          <p:nvPr/>
        </p:nvSpPr>
        <p:spPr>
          <a:xfrm>
            <a:off x="889000" y="2514600"/>
            <a:ext cx="1016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ru-RU" sz="3800" b="1" dirty="0">
                <a:solidFill>
                  <a:srgbClr val="FFFFFF"/>
                </a:solidFill>
                <a:latin typeface="Cambria" panose="02040503050406030204" pitchFamily="18" charset="0"/>
              </a:rPr>
              <a:t>В профессию   с порога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C4225B-1C50-2741-52C7-D1C6D8E5330A}"/>
              </a:ext>
            </a:extLst>
          </p:cNvPr>
          <p:cNvSpPr txBox="1"/>
          <p:nvPr/>
        </p:nvSpPr>
        <p:spPr>
          <a:xfrm>
            <a:off x="989584" y="3584416"/>
            <a:ext cx="10160000" cy="1084628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ru-RU" sz="3200" dirty="0">
                <a:solidFill>
                  <a:srgbClr val="97BC62"/>
                </a:solidFill>
                <a:latin typeface="Calibri" panose="020F0502020204030204" pitchFamily="34" charset="0"/>
              </a:rPr>
              <a:t>Общеобразовательная дисциплина работает на профессию с первого занятия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8F7C80-24C5-8065-BC7A-CB5F41AB8E6B}"/>
              </a:ext>
            </a:extLst>
          </p:cNvPr>
          <p:cNvSpPr txBox="1"/>
          <p:nvPr/>
        </p:nvSpPr>
        <p:spPr>
          <a:xfrm>
            <a:off x="889000" y="5384800"/>
            <a:ext cx="889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just"/>
            <a:r>
              <a:rPr lang="ru-RU" sz="1400">
                <a:solidFill>
                  <a:srgbClr val="F5F5F5"/>
                </a:solidFill>
                <a:latin typeface="Calibri" panose="020F0502020204030204" pitchFamily="34" charset="0"/>
              </a:rPr>
              <a:t>Организация учебного занятия: мои приёмы и методы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C3CADB-BF97-EC71-1BFB-4CCB66CBC91F}"/>
              </a:ext>
            </a:extLst>
          </p:cNvPr>
          <p:cNvSpPr txBox="1"/>
          <p:nvPr/>
        </p:nvSpPr>
        <p:spPr>
          <a:xfrm>
            <a:off x="889000" y="5740400"/>
            <a:ext cx="889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1400">
                <a:solidFill>
                  <a:srgbClr val="F5F5F5"/>
                </a:solidFill>
                <a:latin typeface="Calibri" panose="020F0502020204030204" pitchFamily="34" charset="0"/>
              </a:rPr>
              <a:t>Поливода Т. А., преподаватель · Вяземский, 2026</a:t>
            </a:r>
          </a:p>
        </p:txBody>
      </p:sp>
    </p:spTree>
    <p:extLst>
      <p:ext uri="{BB962C8B-B14F-4D97-AF65-F5344CB8AC3E}">
        <p14:creationId xmlns:p14="http://schemas.microsoft.com/office/powerpoint/2010/main" val="181753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23C6BB4-0DEC-59BD-F7F1-9461602BA8E7}"/>
              </a:ext>
            </a:extLst>
          </p:cNvPr>
          <p:cNvSpPr txBox="1"/>
          <p:nvPr/>
        </p:nvSpPr>
        <p:spPr>
          <a:xfrm>
            <a:off x="762000" y="558800"/>
            <a:ext cx="1066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3200" b="1">
                <a:solidFill>
                  <a:srgbClr val="2C5F2D"/>
                </a:solidFill>
                <a:latin typeface="Cambria" panose="02040503050406030204" pitchFamily="18" charset="0"/>
              </a:rPr>
              <a:t>Идея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6935B8-A5E2-3B11-9798-68F2D8B35D22}"/>
              </a:ext>
            </a:extLst>
          </p:cNvPr>
          <p:cNvSpPr txBox="1"/>
          <p:nvPr/>
        </p:nvSpPr>
        <p:spPr>
          <a:xfrm>
            <a:off x="762000" y="1219200"/>
            <a:ext cx="1066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1500">
                <a:solidFill>
                  <a:srgbClr val="6E786C"/>
                </a:solidFill>
                <a:latin typeface="Calibri" panose="020F0502020204030204" pitchFamily="34" charset="0"/>
              </a:rPr>
              <a:t>Одна тема — шесть профессиональных прочтений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3D29CCF-1E3E-39C0-9923-49479C9126D3}"/>
              </a:ext>
            </a:extLst>
          </p:cNvPr>
          <p:cNvSpPr/>
          <p:nvPr/>
        </p:nvSpPr>
        <p:spPr>
          <a:xfrm>
            <a:off x="762000" y="1778000"/>
            <a:ext cx="4826000" cy="2667000"/>
          </a:xfrm>
          <a:prstGeom prst="roundRect">
            <a:avLst>
              <a:gd name="adj" fmla="val 6000"/>
            </a:avLst>
          </a:prstGeom>
          <a:solidFill>
            <a:srgbClr val="2C5F2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FCF4C9-89D7-0DED-BABF-B0E60204913D}"/>
              </a:ext>
            </a:extLst>
          </p:cNvPr>
          <p:cNvSpPr txBox="1"/>
          <p:nvPr/>
        </p:nvSpPr>
        <p:spPr>
          <a:xfrm>
            <a:off x="1117600" y="2184400"/>
            <a:ext cx="41148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2100" b="1">
                <a:solidFill>
                  <a:srgbClr val="FFFFFF"/>
                </a:solidFill>
                <a:latin typeface="Cambria" panose="02040503050406030204" pitchFamily="18" charset="0"/>
              </a:rPr>
              <a:t>Теория одна на всех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7AEF36-8C96-3780-0B52-5959A43F5857}"/>
              </a:ext>
            </a:extLst>
          </p:cNvPr>
          <p:cNvSpPr txBox="1"/>
          <p:nvPr/>
        </p:nvSpPr>
        <p:spPr>
          <a:xfrm>
            <a:off x="1117600" y="2692400"/>
            <a:ext cx="411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1450">
                <a:solidFill>
                  <a:srgbClr val="F5F5F5"/>
                </a:solidFill>
                <a:latin typeface="Calibri" panose="020F0502020204030204" pitchFamily="34" charset="0"/>
              </a:rPr>
              <a:t>Законы логики, нормы трудового права, правила договора не меняются от специальности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0CF0C869-18ED-A3F6-F9BA-766ABE08077F}"/>
              </a:ext>
            </a:extLst>
          </p:cNvPr>
          <p:cNvSpPr/>
          <p:nvPr/>
        </p:nvSpPr>
        <p:spPr>
          <a:xfrm>
            <a:off x="6096000" y="1778000"/>
            <a:ext cx="5334000" cy="26670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3D7CFB-4A1C-4182-6B61-F06C8EB8C249}"/>
              </a:ext>
            </a:extLst>
          </p:cNvPr>
          <p:cNvSpPr txBox="1"/>
          <p:nvPr/>
        </p:nvSpPr>
        <p:spPr>
          <a:xfrm>
            <a:off x="6451600" y="2184400"/>
            <a:ext cx="46228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2100" b="1">
                <a:solidFill>
                  <a:srgbClr val="2C5F2D"/>
                </a:solidFill>
                <a:latin typeface="Cambria" panose="02040503050406030204" pitchFamily="18" charset="0"/>
              </a:rPr>
              <a:t>Материал занятия — разный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911645-C823-5EE8-6634-249EE9C17138}"/>
              </a:ext>
            </a:extLst>
          </p:cNvPr>
          <p:cNvSpPr txBox="1"/>
          <p:nvPr/>
        </p:nvSpPr>
        <p:spPr>
          <a:xfrm>
            <a:off x="6451600" y="2692400"/>
            <a:ext cx="462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1450">
                <a:solidFill>
                  <a:srgbClr val="212B21"/>
                </a:solidFill>
                <a:latin typeface="Calibri" panose="020F0502020204030204" pitchFamily="34" charset="0"/>
              </a:rPr>
              <a:t>Меняются примеры, документы, кейсы и терминология: студент видит свою профессию, а не чужую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CB9E1E-D752-56EC-C88B-6E55603A0F36}"/>
              </a:ext>
            </a:extLst>
          </p:cNvPr>
          <p:cNvSpPr txBox="1"/>
          <p:nvPr/>
        </p:nvSpPr>
        <p:spPr>
          <a:xfrm>
            <a:off x="762000" y="4826000"/>
            <a:ext cx="1066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1600" b="1">
                <a:solidFill>
                  <a:srgbClr val="2C5F2D"/>
                </a:solidFill>
                <a:latin typeface="Calibri" panose="020F0502020204030204" pitchFamily="34" charset="0"/>
              </a:rPr>
              <a:t>Для каждой специальности готов свой комплект кейсов с эталонами ответов</a:t>
            </a:r>
          </a:p>
        </p:txBody>
      </p:sp>
    </p:spTree>
    <p:extLst>
      <p:ext uri="{BB962C8B-B14F-4D97-AF65-F5344CB8AC3E}">
        <p14:creationId xmlns:p14="http://schemas.microsoft.com/office/powerpoint/2010/main" val="1346448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FBBFB5E-E592-D43B-332F-96EB0E7BE6C5}"/>
              </a:ext>
            </a:extLst>
          </p:cNvPr>
          <p:cNvSpPr txBox="1"/>
          <p:nvPr/>
        </p:nvSpPr>
        <p:spPr>
          <a:xfrm>
            <a:off x="0" y="0"/>
            <a:ext cx="6096000" cy="18514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1000"/>
              </a:spcBef>
              <a:spcAft>
                <a:spcPts val="600"/>
              </a:spcAft>
            </a:pPr>
            <a:r>
              <a:rPr lang="ru-RU" sz="1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Кейс 1. Диагностика неисправности: построение вывода</a:t>
            </a:r>
          </a:p>
          <a:p>
            <a:pPr algn="just">
              <a:lnSpc>
                <a:spcPct val="115000"/>
              </a:lnSpc>
              <a:spcAft>
                <a:spcPts val="40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 приёмке смены машинист сообщил, что у экскаватора не поднимается стрела. Механик установил следующее: гидронасос создаёт рабочее давление в системе; гидроцилиндры поворота платформы и ковша работают нормально; на штоке цилиндра стрелы следов утечки рабочей жидкости нет; уровень рабочей жидкости в баке в норме; при подаче команды на подъём стрелы золотник распределителя не перемещается.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99CC19-DDFE-71A9-14F8-46D2E7BF0875}"/>
              </a:ext>
            </a:extLst>
          </p:cNvPr>
          <p:cNvSpPr txBox="1"/>
          <p:nvPr/>
        </p:nvSpPr>
        <p:spPr>
          <a:xfrm>
            <a:off x="6096000" y="2715768"/>
            <a:ext cx="5992368" cy="38781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800"/>
              </a:spcAft>
            </a:pPr>
            <a:r>
              <a:rPr lang="ru-RU" sz="1400" b="1" cap="all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Кейс 1. Причина снижения выручки: построение вывода</a:t>
            </a:r>
          </a:p>
          <a:p>
            <a:pPr indent="450215" algn="just">
              <a:lnSpc>
                <a:spcPct val="115000"/>
              </a:lnSpc>
              <a:spcAft>
                <a:spcPts val="40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продовольственном магазине выручка за месяц снизилась примерно на четверть. Администратор установил следующее: товарные запасы на складе в норме, отказов покупателям из-за отсутствия товара не было; цены не повышались; в середине месяца в соседнем здании открылся магазин конкурента; количество чеков сократилось, а средний чек остался прежним; в магазине две недели велись ремонтные работы, вход был перенесён на боковую сторону здания; жалоб на качество обслуживания не поступало.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40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Вопросы: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1) Какие версии причины снижения выручки можно выдвинуть и какие из них исключаются приведёнными данными? 2) О чём свидетельствует сокращение количества чеков при неизменном среднем чеке? 3) Какой вид умозаключения используется при переходе от признаков к выводу? 4) Сформулируйте вывод и укажите, каким законом логики подтверждается его обоснованность.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09DA8F-CEAF-4A1E-AB86-F196A0F25AF1}"/>
              </a:ext>
            </a:extLst>
          </p:cNvPr>
          <p:cNvSpPr txBox="1"/>
          <p:nvPr/>
        </p:nvSpPr>
        <p:spPr>
          <a:xfrm>
            <a:off x="0" y="2093976"/>
            <a:ext cx="6096000" cy="46214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800"/>
              </a:spcAft>
            </a:pPr>
            <a:r>
              <a:rPr lang="ru-RU" sz="1400" b="1" cap="all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Кейс 1. Причина снижения численности косули: построение вывода</a:t>
            </a:r>
          </a:p>
          <a:p>
            <a:pPr indent="450215" algn="just">
              <a:lnSpc>
                <a:spcPct val="115000"/>
              </a:lnSpc>
              <a:spcAft>
                <a:spcPts val="40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 данным зимнего маршрутного учёта численность косули на участке охотничьего хозяйства снизилась по сравнению с прошлым сезоном примерно на треть. Охотовед установил: квота добычи в прошедшем сезоне освоена не полностью; случаев выявленного браконьерства на участке не зафиксировано, следов разделки и выстрелов не обнаружено; зима была многоснежной, высота снежного покрова длительно превышала критическую для вида; обнаружены три павших животных с признаками истощения; на смежном участке, где условия зимовки были мягче, численность осталась прежней; подкормочные площадки в течение зимы не пополнялись из-за отсутствия подъезда.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40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Вопросы: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1) Какие версии причины снижения численности можно выдвинуть и какие из них исключаются приведёнными данными? 2) Какой вид умозаключения использует охотовед, переходя от признаков к выводу о причине? 3) Сформулируйте вывод и укажите, каким законом логики подтверждается его обоснованность. 4) Какие данные необходимо получить дополнительно?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6A6A9B8-DC93-1BE5-704A-E0C916436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4736" y="192024"/>
            <a:ext cx="2167128" cy="2167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692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77443CD-DA0A-4320-8AF1-93211CF1F0D6}"/>
              </a:ext>
            </a:extLst>
          </p:cNvPr>
          <p:cNvSpPr txBox="1"/>
          <p:nvPr/>
        </p:nvSpPr>
        <p:spPr>
          <a:xfrm>
            <a:off x="762000" y="558800"/>
            <a:ext cx="1066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3200" b="1">
                <a:solidFill>
                  <a:srgbClr val="2C5F2D"/>
                </a:solidFill>
                <a:latin typeface="Cambria" panose="02040503050406030204" pitchFamily="18" charset="0"/>
              </a:rPr>
              <a:t>Одна тема — шесть прочтений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ED3E8A-C2D9-FCF0-3344-282994CD8C41}"/>
              </a:ext>
            </a:extLst>
          </p:cNvPr>
          <p:cNvSpPr txBox="1"/>
          <p:nvPr/>
        </p:nvSpPr>
        <p:spPr>
          <a:xfrm>
            <a:off x="762000" y="1219200"/>
            <a:ext cx="1066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1500">
                <a:solidFill>
                  <a:srgbClr val="6E786C"/>
                </a:solidFill>
                <a:latin typeface="Calibri" panose="020F0502020204030204" pitchFamily="34" charset="0"/>
              </a:rPr>
              <a:t>Тема «Логика и её законы»: закон тождества в документах профессии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DAF4939D-CE19-2768-07B2-3387683472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2778855"/>
              </p:ext>
            </p:extLst>
          </p:nvPr>
        </p:nvGraphicFramePr>
        <p:xfrm>
          <a:off x="762000" y="1676400"/>
          <a:ext cx="106680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0000">
                  <a:extLst>
                    <a:ext uri="{9D8B030D-6E8A-4147-A177-3AD203B41FA5}">
                      <a16:colId xmlns:a16="http://schemas.microsoft.com/office/drawing/2014/main" val="577175163"/>
                    </a:ext>
                  </a:extLst>
                </a:gridCol>
                <a:gridCol w="6858000">
                  <a:extLst>
                    <a:ext uri="{9D8B030D-6E8A-4147-A177-3AD203B41FA5}">
                      <a16:colId xmlns:a16="http://schemas.microsoft.com/office/drawing/2014/main" val="81381780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l"/>
                      <a:r>
                        <a:rPr lang="ru-RU" sz="1300" b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</a:rPr>
                        <a:t>Специальность</a:t>
                      </a:r>
                    </a:p>
                  </a:txBody>
                  <a:tcPr marL="101600" marR="101600" marT="50800" marB="50800">
                    <a:lnL w="12700" cmpd="sng">
                      <a:solidFill>
                        <a:srgbClr val="DCE2DA"/>
                      </a:solidFill>
                    </a:lnL>
                    <a:lnR w="12700" cmpd="sng">
                      <a:solidFill>
                        <a:srgbClr val="DCE2DA"/>
                      </a:solidFill>
                    </a:lnR>
                    <a:lnT w="12700" cmpd="sng">
                      <a:solidFill>
                        <a:srgbClr val="DCE2DA"/>
                      </a:solidFill>
                    </a:lnT>
                    <a:lnB w="38100" cmpd="sng">
                      <a:solidFill>
                        <a:srgbClr val="DCE2DA"/>
                      </a:solidFill>
                    </a:lnB>
                    <a:solidFill>
                      <a:srgbClr val="2C5F2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300" b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</a:rPr>
                        <a:t>Кейс, который решает группа</a:t>
                      </a:r>
                    </a:p>
                  </a:txBody>
                  <a:tcPr marL="101600" marR="101600" marT="50800" marB="50800">
                    <a:lnL w="12700" cmpd="sng">
                      <a:solidFill>
                        <a:srgbClr val="DCE2DA"/>
                      </a:solidFill>
                    </a:lnL>
                    <a:lnR w="12700" cmpd="sng">
                      <a:solidFill>
                        <a:srgbClr val="DCE2DA"/>
                      </a:solidFill>
                    </a:lnR>
                    <a:lnT w="12700" cmpd="sng">
                      <a:solidFill>
                        <a:srgbClr val="DCE2DA"/>
                      </a:solidFill>
                    </a:lnT>
                    <a:lnB w="38100" cmpd="sng">
                      <a:solidFill>
                        <a:srgbClr val="DCE2DA"/>
                      </a:solidFill>
                    </a:lnB>
                    <a:solidFill>
                      <a:srgbClr val="2C5F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892114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l"/>
                      <a:r>
                        <a:rPr lang="ru-RU" sz="1250" b="0">
                          <a:solidFill>
                            <a:srgbClr val="212B21"/>
                          </a:solidFill>
                          <a:latin typeface="Calibri" panose="020F0502020204030204" pitchFamily="34" charset="0"/>
                        </a:rPr>
                        <a:t>Машинист дорожных машин</a:t>
                      </a:r>
                    </a:p>
                  </a:txBody>
                  <a:tcPr marL="101600" marR="101600" marT="50800" marB="50800">
                    <a:lnL w="12700" cmpd="sng">
                      <a:solidFill>
                        <a:srgbClr val="DCE2DA"/>
                      </a:solidFill>
                    </a:lnL>
                    <a:lnR w="12700" cmpd="sng">
                      <a:solidFill>
                        <a:srgbClr val="DCE2DA"/>
                      </a:solidFill>
                    </a:lnR>
                    <a:lnT w="38100" cmpd="sng">
                      <a:solidFill>
                        <a:srgbClr val="DCE2DA"/>
                      </a:solidFill>
                    </a:lnT>
                    <a:lnB w="12700" cmpd="sng">
                      <a:solidFill>
                        <a:srgbClr val="DCE2DA"/>
                      </a:solidFill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50" b="0">
                          <a:solidFill>
                            <a:srgbClr val="212B21"/>
                          </a:solidFill>
                          <a:latin typeface="Calibri" panose="020F0502020204030204" pitchFamily="34" charset="0"/>
                        </a:rPr>
                        <a:t>Запись «машина исправна» в путевом листе при неработающем сигнале</a:t>
                      </a:r>
                    </a:p>
                  </a:txBody>
                  <a:tcPr marL="101600" marR="101600" marT="50800" marB="50800">
                    <a:lnL w="12700" cmpd="sng">
                      <a:solidFill>
                        <a:srgbClr val="DCE2DA"/>
                      </a:solidFill>
                    </a:lnL>
                    <a:lnR w="12700" cmpd="sng">
                      <a:solidFill>
                        <a:srgbClr val="DCE2DA"/>
                      </a:solidFill>
                    </a:lnR>
                    <a:lnT w="38100" cmpd="sng">
                      <a:solidFill>
                        <a:srgbClr val="DCE2DA"/>
                      </a:solidFill>
                    </a:lnT>
                    <a:lnB w="12700" cmpd="sng">
                      <a:solidFill>
                        <a:srgbClr val="DCE2DA"/>
                      </a:solidFill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17513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l"/>
                      <a:r>
                        <a:rPr lang="ru-RU" sz="1250" b="0">
                          <a:solidFill>
                            <a:srgbClr val="212B21"/>
                          </a:solidFill>
                          <a:latin typeface="Calibri" panose="020F0502020204030204" pitchFamily="34" charset="0"/>
                        </a:rPr>
                        <a:t>Лесное хозяйство</a:t>
                      </a:r>
                    </a:p>
                  </a:txBody>
                  <a:tcPr marL="101600" marR="101600" marT="50800" marB="50800">
                    <a:lnL w="12700" cmpd="sng">
                      <a:solidFill>
                        <a:srgbClr val="DCE2DA"/>
                      </a:solidFill>
                    </a:lnL>
                    <a:lnR w="12700" cmpd="sng">
                      <a:solidFill>
                        <a:srgbClr val="DCE2DA"/>
                      </a:solidFill>
                    </a:lnR>
                    <a:lnT w="12700" cmpd="sng">
                      <a:solidFill>
                        <a:srgbClr val="DCE2DA"/>
                      </a:solidFill>
                    </a:lnT>
                    <a:lnB w="12700" cmpd="sng">
                      <a:solidFill>
                        <a:srgbClr val="DCE2D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50" b="0">
                          <a:solidFill>
                            <a:srgbClr val="212B21"/>
                          </a:solidFill>
                          <a:latin typeface="Calibri" panose="020F0502020204030204" pitchFamily="34" charset="0"/>
                        </a:rPr>
                        <a:t>Подмена санитарной рубки рубкой ухода в акте натурного осмотра</a:t>
                      </a:r>
                    </a:p>
                  </a:txBody>
                  <a:tcPr marL="101600" marR="101600" marT="50800" marB="50800">
                    <a:lnL w="12700" cmpd="sng">
                      <a:solidFill>
                        <a:srgbClr val="DCE2DA"/>
                      </a:solidFill>
                    </a:lnL>
                    <a:lnR w="12700" cmpd="sng">
                      <a:solidFill>
                        <a:srgbClr val="DCE2DA"/>
                      </a:solidFill>
                    </a:lnR>
                    <a:lnT w="12700" cmpd="sng">
                      <a:solidFill>
                        <a:srgbClr val="DCE2DA"/>
                      </a:solidFill>
                    </a:lnT>
                    <a:lnB w="12700" cmpd="sng">
                      <a:solidFill>
                        <a:srgbClr val="DCE2DA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845137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l"/>
                      <a:r>
                        <a:rPr lang="ru-RU" sz="1250" b="0">
                          <a:solidFill>
                            <a:srgbClr val="212B21"/>
                          </a:solidFill>
                          <a:latin typeface="Calibri" panose="020F0502020204030204" pitchFamily="34" charset="0"/>
                        </a:rPr>
                        <a:t>Охотоведение и звероводство</a:t>
                      </a:r>
                    </a:p>
                  </a:txBody>
                  <a:tcPr marL="101600" marR="101600" marT="50800" marB="50800">
                    <a:lnL w="12700" cmpd="sng">
                      <a:solidFill>
                        <a:srgbClr val="DCE2DA"/>
                      </a:solidFill>
                    </a:lnL>
                    <a:lnR w="12700" cmpd="sng">
                      <a:solidFill>
                        <a:srgbClr val="DCE2DA"/>
                      </a:solidFill>
                    </a:lnR>
                    <a:lnT w="12700" cmpd="sng">
                      <a:solidFill>
                        <a:srgbClr val="DCE2DA"/>
                      </a:solidFill>
                    </a:lnT>
                    <a:lnB w="12700" cmpd="sng">
                      <a:solidFill>
                        <a:srgbClr val="DCE2DA"/>
                      </a:solidFill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50" b="0">
                          <a:solidFill>
                            <a:srgbClr val="212B21"/>
                          </a:solidFill>
                          <a:latin typeface="Calibri" panose="020F0502020204030204" pitchFamily="34" charset="0"/>
                        </a:rPr>
                        <a:t>«Охота» и «добыча охотничьих ресурсов» в акте рейда</a:t>
                      </a:r>
                    </a:p>
                  </a:txBody>
                  <a:tcPr marL="101600" marR="101600" marT="50800" marB="50800">
                    <a:lnL w="12700" cmpd="sng">
                      <a:solidFill>
                        <a:srgbClr val="DCE2DA"/>
                      </a:solidFill>
                    </a:lnL>
                    <a:lnR w="12700" cmpd="sng">
                      <a:solidFill>
                        <a:srgbClr val="DCE2DA"/>
                      </a:solidFill>
                    </a:lnR>
                    <a:lnT w="12700" cmpd="sng">
                      <a:solidFill>
                        <a:srgbClr val="DCE2DA"/>
                      </a:solidFill>
                    </a:lnT>
                    <a:lnB w="12700" cmpd="sng">
                      <a:solidFill>
                        <a:srgbClr val="DCE2DA"/>
                      </a:solidFill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404795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l"/>
                      <a:r>
                        <a:rPr lang="ru-RU" sz="1250" b="0">
                          <a:solidFill>
                            <a:srgbClr val="212B21"/>
                          </a:solidFill>
                          <a:latin typeface="Calibri" panose="020F0502020204030204" pitchFamily="34" charset="0"/>
                        </a:rPr>
                        <a:t>Торговое дело</a:t>
                      </a:r>
                    </a:p>
                  </a:txBody>
                  <a:tcPr marL="101600" marR="101600" marT="50800" marB="50800">
                    <a:lnL w="12700" cmpd="sng">
                      <a:solidFill>
                        <a:srgbClr val="DCE2DA"/>
                      </a:solidFill>
                    </a:lnL>
                    <a:lnR w="12700" cmpd="sng">
                      <a:solidFill>
                        <a:srgbClr val="DCE2DA"/>
                      </a:solidFill>
                    </a:lnR>
                    <a:lnT w="12700" cmpd="sng">
                      <a:solidFill>
                        <a:srgbClr val="DCE2DA"/>
                      </a:solidFill>
                    </a:lnT>
                    <a:lnB w="12700" cmpd="sng">
                      <a:solidFill>
                        <a:srgbClr val="DCE2D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50" b="0">
                          <a:solidFill>
                            <a:srgbClr val="212B21"/>
                          </a:solidFill>
                          <a:latin typeface="Calibri" panose="020F0502020204030204" pitchFamily="34" charset="0"/>
                        </a:rPr>
                        <a:t>«Ненадлежащее качество» и «не подошёл размер» в споре с покупателем</a:t>
                      </a:r>
                    </a:p>
                  </a:txBody>
                  <a:tcPr marL="101600" marR="101600" marT="50800" marB="50800">
                    <a:lnL w="12700" cmpd="sng">
                      <a:solidFill>
                        <a:srgbClr val="DCE2DA"/>
                      </a:solidFill>
                    </a:lnL>
                    <a:lnR w="12700" cmpd="sng">
                      <a:solidFill>
                        <a:srgbClr val="DCE2DA"/>
                      </a:solidFill>
                    </a:lnR>
                    <a:lnT w="12700" cmpd="sng">
                      <a:solidFill>
                        <a:srgbClr val="DCE2DA"/>
                      </a:solidFill>
                    </a:lnT>
                    <a:lnB w="12700" cmpd="sng">
                      <a:solidFill>
                        <a:srgbClr val="DCE2DA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5821924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l"/>
                      <a:r>
                        <a:rPr lang="ru-RU" sz="1250" b="0">
                          <a:solidFill>
                            <a:srgbClr val="212B21"/>
                          </a:solidFill>
                          <a:latin typeface="Calibri" panose="020F0502020204030204" pitchFamily="34" charset="0"/>
                        </a:rPr>
                        <a:t>Эксплуатация машин</a:t>
                      </a:r>
                    </a:p>
                  </a:txBody>
                  <a:tcPr marL="101600" marR="101600" marT="50800" marB="50800">
                    <a:lnL w="12700" cmpd="sng">
                      <a:solidFill>
                        <a:srgbClr val="DCE2DA"/>
                      </a:solidFill>
                    </a:lnL>
                    <a:lnR w="12700" cmpd="sng">
                      <a:solidFill>
                        <a:srgbClr val="DCE2DA"/>
                      </a:solidFill>
                    </a:lnR>
                    <a:lnT w="12700" cmpd="sng">
                      <a:solidFill>
                        <a:srgbClr val="DCE2DA"/>
                      </a:solidFill>
                    </a:lnT>
                    <a:lnB w="12700" cmpd="sng">
                      <a:solidFill>
                        <a:srgbClr val="DCE2DA"/>
                      </a:solidFill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50" b="0">
                          <a:solidFill>
                            <a:srgbClr val="212B21"/>
                          </a:solidFill>
                          <a:latin typeface="Calibri" panose="020F0502020204030204" pitchFamily="34" charset="0"/>
                        </a:rPr>
                        <a:t>Поспешное обобщение при дефектовке партии фильтров</a:t>
                      </a:r>
                    </a:p>
                  </a:txBody>
                  <a:tcPr marL="101600" marR="101600" marT="50800" marB="50800">
                    <a:lnL w="12700" cmpd="sng">
                      <a:solidFill>
                        <a:srgbClr val="DCE2DA"/>
                      </a:solidFill>
                    </a:lnL>
                    <a:lnR w="12700" cmpd="sng">
                      <a:solidFill>
                        <a:srgbClr val="DCE2DA"/>
                      </a:solidFill>
                    </a:lnR>
                    <a:lnT w="12700" cmpd="sng">
                      <a:solidFill>
                        <a:srgbClr val="DCE2DA"/>
                      </a:solidFill>
                    </a:lnT>
                    <a:lnB w="12700" cmpd="sng">
                      <a:solidFill>
                        <a:srgbClr val="DCE2DA"/>
                      </a:solidFill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513479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21A8494-BD4C-8C0B-4488-A6C8DDE12CDC}"/>
              </a:ext>
            </a:extLst>
          </p:cNvPr>
          <p:cNvSpPr txBox="1"/>
          <p:nvPr/>
        </p:nvSpPr>
        <p:spPr>
          <a:xfrm>
            <a:off x="762000" y="5130800"/>
            <a:ext cx="1066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1500" b="1">
                <a:solidFill>
                  <a:srgbClr val="2C5F2D"/>
                </a:solidFill>
                <a:latin typeface="Calibri" panose="020F0502020204030204" pitchFamily="34" charset="0"/>
              </a:rPr>
              <a:t>Студент не спрашивает, зачем ему логика: он видит её в своём документе</a:t>
            </a:r>
          </a:p>
        </p:txBody>
      </p:sp>
    </p:spTree>
    <p:extLst>
      <p:ext uri="{BB962C8B-B14F-4D97-AF65-F5344CB8AC3E}">
        <p14:creationId xmlns:p14="http://schemas.microsoft.com/office/powerpoint/2010/main" val="3394345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16A45EC-2F7F-244A-220F-526CF14A5DAC}"/>
              </a:ext>
            </a:extLst>
          </p:cNvPr>
          <p:cNvSpPr txBox="1"/>
          <p:nvPr/>
        </p:nvSpPr>
        <p:spPr>
          <a:xfrm>
            <a:off x="762000" y="558800"/>
            <a:ext cx="1066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3200" b="1">
                <a:solidFill>
                  <a:srgbClr val="2C5F2D"/>
                </a:solidFill>
                <a:latin typeface="Cambria" panose="02040503050406030204" pitchFamily="18" charset="0"/>
              </a:rPr>
              <a:t>Документ профессии на занятии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FBF566A5-CAF1-67E9-73AA-B3C896E33DE8}"/>
              </a:ext>
            </a:extLst>
          </p:cNvPr>
          <p:cNvSpPr/>
          <p:nvPr/>
        </p:nvSpPr>
        <p:spPr>
          <a:xfrm>
            <a:off x="762000" y="1676400"/>
            <a:ext cx="5080000" cy="9144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A9ABB2DC-9AA5-68D8-82C1-9F0BB6C41EDD}"/>
              </a:ext>
            </a:extLst>
          </p:cNvPr>
          <p:cNvSpPr/>
          <p:nvPr/>
        </p:nvSpPr>
        <p:spPr>
          <a:xfrm>
            <a:off x="990600" y="1879600"/>
            <a:ext cx="508000" cy="508000"/>
          </a:xfrm>
          <a:prstGeom prst="ellipse">
            <a:avLst/>
          </a:prstGeom>
          <a:solidFill>
            <a:srgbClr val="97BC6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>
                <a:solidFill>
                  <a:srgbClr val="2C5F2D"/>
                </a:solidFill>
                <a:latin typeface="Cambria" panose="02040503050406030204" pitchFamily="18" charset="0"/>
              </a:rPr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0D9DD3-670C-4294-F6E2-EFA0BB4F9379}"/>
              </a:ext>
            </a:extLst>
          </p:cNvPr>
          <p:cNvSpPr txBox="1"/>
          <p:nvPr/>
        </p:nvSpPr>
        <p:spPr>
          <a:xfrm>
            <a:off x="1651000" y="1905000"/>
            <a:ext cx="3962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1450">
                <a:solidFill>
                  <a:srgbClr val="212B21"/>
                </a:solidFill>
                <a:latin typeface="Calibri" panose="020F0502020204030204" pitchFamily="34" charset="0"/>
              </a:rPr>
              <a:t>Трудовой договор с внешним пилотом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BB26A6B7-AE8A-41D6-4B6C-79876E9BBEBF}"/>
              </a:ext>
            </a:extLst>
          </p:cNvPr>
          <p:cNvSpPr/>
          <p:nvPr/>
        </p:nvSpPr>
        <p:spPr>
          <a:xfrm>
            <a:off x="6350000" y="1676400"/>
            <a:ext cx="5080000" cy="9144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DFDAA353-AE8E-B095-4B70-CAE8CEE73BCB}"/>
              </a:ext>
            </a:extLst>
          </p:cNvPr>
          <p:cNvSpPr/>
          <p:nvPr/>
        </p:nvSpPr>
        <p:spPr>
          <a:xfrm>
            <a:off x="6578600" y="1879600"/>
            <a:ext cx="508000" cy="508000"/>
          </a:xfrm>
          <a:prstGeom prst="ellipse">
            <a:avLst/>
          </a:prstGeom>
          <a:solidFill>
            <a:srgbClr val="97BC6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>
                <a:solidFill>
                  <a:srgbClr val="2C5F2D"/>
                </a:solidFill>
                <a:latin typeface="Cambria" panose="02040503050406030204" pitchFamily="18" charset="0"/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239601-E359-DC23-3837-A9BDD08D90D5}"/>
              </a:ext>
            </a:extLst>
          </p:cNvPr>
          <p:cNvSpPr txBox="1"/>
          <p:nvPr/>
        </p:nvSpPr>
        <p:spPr>
          <a:xfrm>
            <a:off x="7239000" y="1905000"/>
            <a:ext cx="3962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1450">
                <a:solidFill>
                  <a:srgbClr val="212B21"/>
                </a:solidFill>
                <a:latin typeface="Calibri" panose="020F0502020204030204" pitchFamily="34" charset="0"/>
              </a:rPr>
              <a:t>Путевой лист и сменный рапорт машиниста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E05A7CD6-4AAF-8073-3602-73FD826193FE}"/>
              </a:ext>
            </a:extLst>
          </p:cNvPr>
          <p:cNvSpPr/>
          <p:nvPr/>
        </p:nvSpPr>
        <p:spPr>
          <a:xfrm>
            <a:off x="762000" y="2819400"/>
            <a:ext cx="5080000" cy="9144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F37A7B1C-AD66-8430-3771-06B412A53420}"/>
              </a:ext>
            </a:extLst>
          </p:cNvPr>
          <p:cNvSpPr/>
          <p:nvPr/>
        </p:nvSpPr>
        <p:spPr>
          <a:xfrm>
            <a:off x="990600" y="3022600"/>
            <a:ext cx="508000" cy="508000"/>
          </a:xfrm>
          <a:prstGeom prst="ellipse">
            <a:avLst/>
          </a:prstGeom>
          <a:solidFill>
            <a:srgbClr val="97BC6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>
                <a:solidFill>
                  <a:srgbClr val="2C5F2D"/>
                </a:solidFill>
                <a:latin typeface="Cambria" panose="02040503050406030204" pitchFamily="18" charset="0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7AA04F-FE7E-8AB1-5212-DA11519B5800}"/>
              </a:ext>
            </a:extLst>
          </p:cNvPr>
          <p:cNvSpPr txBox="1"/>
          <p:nvPr/>
        </p:nvSpPr>
        <p:spPr>
          <a:xfrm>
            <a:off x="1651000" y="3048000"/>
            <a:ext cx="3962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1450">
                <a:solidFill>
                  <a:srgbClr val="212B21"/>
                </a:solidFill>
                <a:latin typeface="Calibri" panose="020F0502020204030204" pitchFamily="34" charset="0"/>
              </a:rPr>
              <a:t>Транспортная накладная и спецификация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719B9A5A-830C-A106-4DAF-8142F82B07C1}"/>
              </a:ext>
            </a:extLst>
          </p:cNvPr>
          <p:cNvSpPr/>
          <p:nvPr/>
        </p:nvSpPr>
        <p:spPr>
          <a:xfrm>
            <a:off x="6350000" y="2819400"/>
            <a:ext cx="5080000" cy="9144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BE4035B5-798D-4A35-A669-CFF746C104CC}"/>
              </a:ext>
            </a:extLst>
          </p:cNvPr>
          <p:cNvSpPr/>
          <p:nvPr/>
        </p:nvSpPr>
        <p:spPr>
          <a:xfrm>
            <a:off x="6578600" y="3022600"/>
            <a:ext cx="508000" cy="508000"/>
          </a:xfrm>
          <a:prstGeom prst="ellipse">
            <a:avLst/>
          </a:prstGeom>
          <a:solidFill>
            <a:srgbClr val="97BC6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>
                <a:solidFill>
                  <a:srgbClr val="2C5F2D"/>
                </a:solidFill>
                <a:latin typeface="Cambria" panose="02040503050406030204" pitchFamily="18" charset="0"/>
              </a:rPr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55B5C6-1F20-3758-4CD0-08A7550CFF75}"/>
              </a:ext>
            </a:extLst>
          </p:cNvPr>
          <p:cNvSpPr txBox="1"/>
          <p:nvPr/>
        </p:nvSpPr>
        <p:spPr>
          <a:xfrm>
            <a:off x="7239000" y="3048000"/>
            <a:ext cx="3962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1450">
                <a:solidFill>
                  <a:srgbClr val="212B21"/>
                </a:solidFill>
                <a:latin typeface="Calibri" panose="020F0502020204030204" pitchFamily="34" charset="0"/>
              </a:rPr>
              <a:t>Акт натурного осмотра лесосеки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F87439EC-040D-8758-7A7C-140CBC466BD5}"/>
              </a:ext>
            </a:extLst>
          </p:cNvPr>
          <p:cNvSpPr/>
          <p:nvPr/>
        </p:nvSpPr>
        <p:spPr>
          <a:xfrm>
            <a:off x="762000" y="3962400"/>
            <a:ext cx="5080000" cy="9144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1DB3ABED-13D6-B06D-26DB-57F1BC9F5139}"/>
              </a:ext>
            </a:extLst>
          </p:cNvPr>
          <p:cNvSpPr/>
          <p:nvPr/>
        </p:nvSpPr>
        <p:spPr>
          <a:xfrm>
            <a:off x="990600" y="4165600"/>
            <a:ext cx="508000" cy="508000"/>
          </a:xfrm>
          <a:prstGeom prst="ellipse">
            <a:avLst/>
          </a:prstGeom>
          <a:solidFill>
            <a:srgbClr val="97BC6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>
                <a:solidFill>
                  <a:srgbClr val="2C5F2D"/>
                </a:solidFill>
                <a:latin typeface="Cambria" panose="02040503050406030204" pitchFamily="18" charset="0"/>
              </a:rPr>
              <a:t>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FFE32D-8FAA-8AF8-7ECE-C0D6E96E2620}"/>
              </a:ext>
            </a:extLst>
          </p:cNvPr>
          <p:cNvSpPr txBox="1"/>
          <p:nvPr/>
        </p:nvSpPr>
        <p:spPr>
          <a:xfrm>
            <a:off x="1651000" y="4191000"/>
            <a:ext cx="3962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1450">
                <a:solidFill>
                  <a:srgbClr val="212B21"/>
                </a:solidFill>
                <a:latin typeface="Calibri" panose="020F0502020204030204" pitchFamily="34" charset="0"/>
              </a:rPr>
              <a:t>Претензия и исковое заявление в суд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B88D4766-4932-C092-DBBB-F407358F03CD}"/>
              </a:ext>
            </a:extLst>
          </p:cNvPr>
          <p:cNvSpPr/>
          <p:nvPr/>
        </p:nvSpPr>
        <p:spPr>
          <a:xfrm>
            <a:off x="6350000" y="3962400"/>
            <a:ext cx="5080000" cy="9144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557C1D73-356C-61EB-E223-E07A194C0B59}"/>
              </a:ext>
            </a:extLst>
          </p:cNvPr>
          <p:cNvSpPr/>
          <p:nvPr/>
        </p:nvSpPr>
        <p:spPr>
          <a:xfrm>
            <a:off x="6578600" y="4165600"/>
            <a:ext cx="508000" cy="508000"/>
          </a:xfrm>
          <a:prstGeom prst="ellipse">
            <a:avLst/>
          </a:prstGeom>
          <a:solidFill>
            <a:srgbClr val="97BC6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>
                <a:solidFill>
                  <a:srgbClr val="2C5F2D"/>
                </a:solidFill>
                <a:latin typeface="Cambria" panose="02040503050406030204" pitchFamily="18" charset="0"/>
              </a:rPr>
              <a:t>6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C298007-FBEC-DEF5-F9C9-A7DC274CF8FE}"/>
              </a:ext>
            </a:extLst>
          </p:cNvPr>
          <p:cNvSpPr txBox="1"/>
          <p:nvPr/>
        </p:nvSpPr>
        <p:spPr>
          <a:xfrm>
            <a:off x="7239000" y="4191000"/>
            <a:ext cx="3962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1450">
                <a:solidFill>
                  <a:srgbClr val="212B21"/>
                </a:solidFill>
                <a:latin typeface="Calibri" panose="020F0502020204030204" pitchFamily="34" charset="0"/>
              </a:rPr>
              <a:t>Акт расследования авиационного инцидента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B02DEB6-71C0-C3CE-D73B-4205A375CAEA}"/>
              </a:ext>
            </a:extLst>
          </p:cNvPr>
          <p:cNvSpPr txBox="1"/>
          <p:nvPr/>
        </p:nvSpPr>
        <p:spPr>
          <a:xfrm>
            <a:off x="762000" y="5232400"/>
            <a:ext cx="1066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1600" b="1">
                <a:solidFill>
                  <a:srgbClr val="2C5F2D"/>
                </a:solidFill>
                <a:latin typeface="Calibri" panose="020F0502020204030204" pitchFamily="34" charset="0"/>
              </a:rPr>
              <a:t>Не «изучаем закон», а оформляем документ, который подпишешь своей рукой</a:t>
            </a:r>
          </a:p>
        </p:txBody>
      </p:sp>
    </p:spTree>
    <p:extLst>
      <p:ext uri="{BB962C8B-B14F-4D97-AF65-F5344CB8AC3E}">
        <p14:creationId xmlns:p14="http://schemas.microsoft.com/office/powerpoint/2010/main" val="805159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D8252EC-9382-8247-B3FE-3CDFE58A13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33" t="15365" r="5566" b="2656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445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0A2A0C1-08CC-1002-E77B-747D31A997FD}"/>
              </a:ext>
            </a:extLst>
          </p:cNvPr>
          <p:cNvSpPr txBox="1"/>
          <p:nvPr/>
        </p:nvSpPr>
        <p:spPr>
          <a:xfrm>
            <a:off x="762000" y="558800"/>
            <a:ext cx="1066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3200" b="1">
                <a:solidFill>
                  <a:srgbClr val="2C5F2D"/>
                </a:solidFill>
                <a:latin typeface="Cambria" panose="02040503050406030204" pitchFamily="18" charset="0"/>
              </a:rPr>
              <a:t>Как устроен мой кейс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FDBE0A-A7CE-1B8B-0891-6A326D766B95}"/>
              </a:ext>
            </a:extLst>
          </p:cNvPr>
          <p:cNvSpPr txBox="1"/>
          <p:nvPr/>
        </p:nvSpPr>
        <p:spPr>
          <a:xfrm>
            <a:off x="762000" y="1219200"/>
            <a:ext cx="1066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1500">
                <a:solidFill>
                  <a:srgbClr val="6E786C"/>
                </a:solidFill>
                <a:latin typeface="Calibri" panose="020F0502020204030204" pitchFamily="34" charset="0"/>
              </a:rPr>
              <a:t>Единая структура для всех специальностей — меняется только фабула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61FB1439-D520-FA2D-CE96-BE0ABD24B753}"/>
              </a:ext>
            </a:extLst>
          </p:cNvPr>
          <p:cNvSpPr/>
          <p:nvPr/>
        </p:nvSpPr>
        <p:spPr>
          <a:xfrm>
            <a:off x="762000" y="1727200"/>
            <a:ext cx="10668000" cy="7874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3D3750-6F99-E9A7-59D9-BE1C4C81FE94}"/>
              </a:ext>
            </a:extLst>
          </p:cNvPr>
          <p:cNvSpPr txBox="1"/>
          <p:nvPr/>
        </p:nvSpPr>
        <p:spPr>
          <a:xfrm>
            <a:off x="1066800" y="1854200"/>
            <a:ext cx="3175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1550" b="1">
                <a:solidFill>
                  <a:srgbClr val="2C5F2D"/>
                </a:solidFill>
                <a:latin typeface="Calibri" panose="020F0502020204030204" pitchFamily="34" charset="0"/>
              </a:rPr>
              <a:t>Фабула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F0BFE4-A5B4-A7B3-C3C5-5DF410749222}"/>
              </a:ext>
            </a:extLst>
          </p:cNvPr>
          <p:cNvSpPr txBox="1"/>
          <p:nvPr/>
        </p:nvSpPr>
        <p:spPr>
          <a:xfrm>
            <a:off x="1066800" y="2159000"/>
            <a:ext cx="889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1300">
                <a:solidFill>
                  <a:srgbClr val="212B21"/>
                </a:solidFill>
                <a:latin typeface="Calibri" panose="020F0502020204030204" pitchFamily="34" charset="0"/>
              </a:rPr>
              <a:t>Производственная ситуация на 5–7 строк, взятая из практики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69E08204-A943-3D70-54AA-CDDF091820D1}"/>
              </a:ext>
            </a:extLst>
          </p:cNvPr>
          <p:cNvSpPr/>
          <p:nvPr/>
        </p:nvSpPr>
        <p:spPr>
          <a:xfrm>
            <a:off x="762000" y="2641600"/>
            <a:ext cx="10668000" cy="7874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001775-7521-4BAB-123F-FFE7B7181C6D}"/>
              </a:ext>
            </a:extLst>
          </p:cNvPr>
          <p:cNvSpPr txBox="1"/>
          <p:nvPr/>
        </p:nvSpPr>
        <p:spPr>
          <a:xfrm>
            <a:off x="1066800" y="2768600"/>
            <a:ext cx="3175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1550" b="1">
                <a:solidFill>
                  <a:srgbClr val="2C5F2D"/>
                </a:solidFill>
                <a:latin typeface="Calibri" panose="020F0502020204030204" pitchFamily="34" charset="0"/>
              </a:rPr>
              <a:t>Вопросы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65CDAA-96A1-0A7C-A49A-393D12C77072}"/>
              </a:ext>
            </a:extLst>
          </p:cNvPr>
          <p:cNvSpPr txBox="1"/>
          <p:nvPr/>
        </p:nvSpPr>
        <p:spPr>
          <a:xfrm>
            <a:off x="1066800" y="3073400"/>
            <a:ext cx="889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1300">
                <a:solidFill>
                  <a:srgbClr val="212B21"/>
                </a:solidFill>
                <a:latin typeface="Calibri" panose="020F0502020204030204" pitchFamily="34" charset="0"/>
              </a:rPr>
              <a:t>3–4 вопроса: квалификация, норма, последствия, что следовало сделать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75637B52-FDDB-BD0C-C953-6C037E92724E}"/>
              </a:ext>
            </a:extLst>
          </p:cNvPr>
          <p:cNvSpPr/>
          <p:nvPr/>
        </p:nvSpPr>
        <p:spPr>
          <a:xfrm>
            <a:off x="762000" y="3556000"/>
            <a:ext cx="10668000" cy="7874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1EA8A9-C03A-DB39-5CD0-4E9B3B704FB3}"/>
              </a:ext>
            </a:extLst>
          </p:cNvPr>
          <p:cNvSpPr txBox="1"/>
          <p:nvPr/>
        </p:nvSpPr>
        <p:spPr>
          <a:xfrm>
            <a:off x="1066800" y="3683000"/>
            <a:ext cx="3175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1550" b="1">
                <a:solidFill>
                  <a:srgbClr val="2C5F2D"/>
                </a:solidFill>
                <a:latin typeface="Calibri" panose="020F0502020204030204" pitchFamily="34" charset="0"/>
              </a:rPr>
              <a:t>Эталон ответа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0AD845-14CB-7B6C-BC09-924E5257A9FC}"/>
              </a:ext>
            </a:extLst>
          </p:cNvPr>
          <p:cNvSpPr txBox="1"/>
          <p:nvPr/>
        </p:nvSpPr>
        <p:spPr>
          <a:xfrm>
            <a:off x="1066800" y="3987800"/>
            <a:ext cx="889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1300">
                <a:solidFill>
                  <a:srgbClr val="212B21"/>
                </a:solidFill>
                <a:latin typeface="Calibri" panose="020F0502020204030204" pitchFamily="34" charset="0"/>
              </a:rPr>
              <a:t>Развёрнутое решение со ссылками на статьи — для самопроверки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57603A3F-D380-49C7-1C11-C35061104B37}"/>
              </a:ext>
            </a:extLst>
          </p:cNvPr>
          <p:cNvSpPr/>
          <p:nvPr/>
        </p:nvSpPr>
        <p:spPr>
          <a:xfrm>
            <a:off x="762000" y="4470400"/>
            <a:ext cx="10668000" cy="7874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F883B2-D412-F389-2D3E-6E2AABE8E01A}"/>
              </a:ext>
            </a:extLst>
          </p:cNvPr>
          <p:cNvSpPr txBox="1"/>
          <p:nvPr/>
        </p:nvSpPr>
        <p:spPr>
          <a:xfrm>
            <a:off x="1066800" y="4597400"/>
            <a:ext cx="3175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1550" b="1">
                <a:solidFill>
                  <a:srgbClr val="2C5F2D"/>
                </a:solidFill>
                <a:latin typeface="Calibri" panose="020F0502020204030204" pitchFamily="34" charset="0"/>
              </a:rPr>
              <a:t>Критерии оценки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6F72D7-423B-3A09-490F-8F661614AC3B}"/>
              </a:ext>
            </a:extLst>
          </p:cNvPr>
          <p:cNvSpPr txBox="1"/>
          <p:nvPr/>
        </p:nvSpPr>
        <p:spPr>
          <a:xfrm>
            <a:off x="1066800" y="4902200"/>
            <a:ext cx="889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1300">
                <a:solidFill>
                  <a:srgbClr val="212B21"/>
                </a:solidFill>
                <a:latin typeface="Calibri" panose="020F0502020204030204" pitchFamily="34" charset="0"/>
              </a:rPr>
              <a:t>Четыре уровня: от «квалификация верна и обоснована» до «вывод отсутствует»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D0A0E21-B1B5-70FE-7F71-B45F11A79087}"/>
              </a:ext>
            </a:extLst>
          </p:cNvPr>
          <p:cNvSpPr txBox="1"/>
          <p:nvPr/>
        </p:nvSpPr>
        <p:spPr>
          <a:xfrm>
            <a:off x="762000" y="5384800"/>
            <a:ext cx="1066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1500" b="1">
                <a:solidFill>
                  <a:srgbClr val="2C5F2D"/>
                </a:solidFill>
                <a:latin typeface="Calibri" panose="020F0502020204030204" pitchFamily="34" charset="0"/>
              </a:rPr>
              <a:t>Эталон ответа студент получает после решения — это учит самопроверке</a:t>
            </a:r>
          </a:p>
        </p:txBody>
      </p:sp>
    </p:spTree>
    <p:extLst>
      <p:ext uri="{BB962C8B-B14F-4D97-AF65-F5344CB8AC3E}">
        <p14:creationId xmlns:p14="http://schemas.microsoft.com/office/powerpoint/2010/main" val="4289485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982AF4-D3F8-5943-027A-49A9043786EC}"/>
              </a:ext>
            </a:extLst>
          </p:cNvPr>
          <p:cNvSpPr txBox="1"/>
          <p:nvPr/>
        </p:nvSpPr>
        <p:spPr>
          <a:xfrm>
            <a:off x="762000" y="558800"/>
            <a:ext cx="1066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3200" b="1">
                <a:solidFill>
                  <a:srgbClr val="2C5F2D"/>
                </a:solidFill>
                <a:latin typeface="Cambria" panose="02040503050406030204" pitchFamily="18" charset="0"/>
              </a:rPr>
              <a:t>Что умеет студент на выходе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5714CFB2-EBCB-57C7-E70B-CC9AEDF23C06}"/>
              </a:ext>
            </a:extLst>
          </p:cNvPr>
          <p:cNvSpPr/>
          <p:nvPr/>
        </p:nvSpPr>
        <p:spPr>
          <a:xfrm>
            <a:off x="762000" y="1727200"/>
            <a:ext cx="5080000" cy="12446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028604-ABCB-3435-6D73-08080F3AE159}"/>
              </a:ext>
            </a:extLst>
          </p:cNvPr>
          <p:cNvSpPr txBox="1"/>
          <p:nvPr/>
        </p:nvSpPr>
        <p:spPr>
          <a:xfrm>
            <a:off x="1066800" y="1930400"/>
            <a:ext cx="4470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b="1">
                <a:solidFill>
                  <a:srgbClr val="2C5F2D"/>
                </a:solidFill>
                <a:latin typeface="Cambria" panose="02040503050406030204" pitchFamily="18" charset="0"/>
              </a:rPr>
              <a:t>Читает документ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439DFE-08B7-D9F5-F643-26DDE6794975}"/>
              </a:ext>
            </a:extLst>
          </p:cNvPr>
          <p:cNvSpPr txBox="1"/>
          <p:nvPr/>
        </p:nvSpPr>
        <p:spPr>
          <a:xfrm>
            <a:off x="1066800" y="2311400"/>
            <a:ext cx="4470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1350">
                <a:solidFill>
                  <a:srgbClr val="212B21"/>
                </a:solidFill>
                <a:latin typeface="Calibri" panose="020F0502020204030204" pitchFamily="34" charset="0"/>
              </a:rPr>
              <a:t>Видит в путевом листе, акте или договоре юридический смысл, а не формальность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F12CCD1D-4862-1172-2967-58261CC0A08A}"/>
              </a:ext>
            </a:extLst>
          </p:cNvPr>
          <p:cNvSpPr/>
          <p:nvPr/>
        </p:nvSpPr>
        <p:spPr>
          <a:xfrm>
            <a:off x="6350000" y="1727200"/>
            <a:ext cx="5080000" cy="12446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05DFC2-F6D0-EFDF-C694-D3B226A7E460}"/>
              </a:ext>
            </a:extLst>
          </p:cNvPr>
          <p:cNvSpPr txBox="1"/>
          <p:nvPr/>
        </p:nvSpPr>
        <p:spPr>
          <a:xfrm>
            <a:off x="6654800" y="1930400"/>
            <a:ext cx="4470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b="1">
                <a:solidFill>
                  <a:srgbClr val="2C5F2D"/>
                </a:solidFill>
                <a:latin typeface="Cambria" panose="02040503050406030204" pitchFamily="18" charset="0"/>
              </a:rPr>
              <a:t>Находит норму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B4D8B3-FCB4-6E71-C9F1-0C2A5C7FC343}"/>
              </a:ext>
            </a:extLst>
          </p:cNvPr>
          <p:cNvSpPr txBox="1"/>
          <p:nvPr/>
        </p:nvSpPr>
        <p:spPr>
          <a:xfrm>
            <a:off x="6654800" y="2311400"/>
            <a:ext cx="4470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1350">
                <a:solidFill>
                  <a:srgbClr val="212B21"/>
                </a:solidFill>
                <a:latin typeface="Calibri" panose="020F0502020204030204" pitchFamily="34" charset="0"/>
              </a:rPr>
              <a:t>Работает со справочно-правовой системой и проверяет действующую редакцию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49D94DA6-C800-8E40-1E0C-1356F17A618F}"/>
              </a:ext>
            </a:extLst>
          </p:cNvPr>
          <p:cNvSpPr/>
          <p:nvPr/>
        </p:nvSpPr>
        <p:spPr>
          <a:xfrm>
            <a:off x="762000" y="3187700"/>
            <a:ext cx="5080000" cy="12446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F3257F-CCF3-A86E-B832-109DEEEFC0C5}"/>
              </a:ext>
            </a:extLst>
          </p:cNvPr>
          <p:cNvSpPr txBox="1"/>
          <p:nvPr/>
        </p:nvSpPr>
        <p:spPr>
          <a:xfrm>
            <a:off x="1066800" y="3390900"/>
            <a:ext cx="4470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b="1">
                <a:solidFill>
                  <a:srgbClr val="2C5F2D"/>
                </a:solidFill>
                <a:latin typeface="Cambria" panose="02040503050406030204" pitchFamily="18" charset="0"/>
              </a:rPr>
              <a:t>Оформляет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5AC567-E476-5591-0C30-85F90B1EE4E7}"/>
              </a:ext>
            </a:extLst>
          </p:cNvPr>
          <p:cNvSpPr txBox="1"/>
          <p:nvPr/>
        </p:nvSpPr>
        <p:spPr>
          <a:xfrm>
            <a:off x="1066800" y="3771900"/>
            <a:ext cx="4470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1350">
                <a:solidFill>
                  <a:srgbClr val="212B21"/>
                </a:solidFill>
                <a:latin typeface="Calibri" panose="020F0502020204030204" pitchFamily="34" charset="0"/>
              </a:rPr>
              <a:t>Составляет претензию, заявление, трудовой договор, акт по установленной форме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889DED76-1553-DB49-6B41-D96044BE5E2D}"/>
              </a:ext>
            </a:extLst>
          </p:cNvPr>
          <p:cNvSpPr/>
          <p:nvPr/>
        </p:nvSpPr>
        <p:spPr>
          <a:xfrm>
            <a:off x="6350000" y="3187700"/>
            <a:ext cx="5080000" cy="1244600"/>
          </a:xfrm>
          <a:prstGeom prst="roundRect">
            <a:avLst>
              <a:gd name="adj" fmla="val 6000"/>
            </a:avLst>
          </a:prstGeom>
          <a:solidFill>
            <a:srgbClr val="F5F5F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C4BD7C-2347-A185-B1E8-CB188861F31A}"/>
              </a:ext>
            </a:extLst>
          </p:cNvPr>
          <p:cNvSpPr txBox="1"/>
          <p:nvPr/>
        </p:nvSpPr>
        <p:spPr>
          <a:xfrm>
            <a:off x="6654800" y="3390900"/>
            <a:ext cx="4470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b="1">
                <a:solidFill>
                  <a:srgbClr val="2C5F2D"/>
                </a:solidFill>
                <a:latin typeface="Cambria" panose="02040503050406030204" pitchFamily="18" charset="0"/>
              </a:rPr>
              <a:t>Защищает позицию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F900617-2B40-D2AF-1F64-3D0C49AE29CF}"/>
              </a:ext>
            </a:extLst>
          </p:cNvPr>
          <p:cNvSpPr txBox="1"/>
          <p:nvPr/>
        </p:nvSpPr>
        <p:spPr>
          <a:xfrm>
            <a:off x="6654800" y="3771900"/>
            <a:ext cx="4470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1350">
                <a:solidFill>
                  <a:srgbClr val="212B21"/>
                </a:solidFill>
                <a:latin typeface="Calibri" panose="020F0502020204030204" pitchFamily="34" charset="0"/>
              </a:rPr>
              <a:t>Аргументирует со ссылкой на статью в споре с работодателем, заказчиком, инспектором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CE66184-FBB2-2597-F30D-6E02C673CEF8}"/>
              </a:ext>
            </a:extLst>
          </p:cNvPr>
          <p:cNvSpPr txBox="1"/>
          <p:nvPr/>
        </p:nvSpPr>
        <p:spPr>
          <a:xfrm>
            <a:off x="762000" y="4953000"/>
            <a:ext cx="1066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1500" b="1">
                <a:solidFill>
                  <a:srgbClr val="2C5F2D"/>
                </a:solidFill>
                <a:latin typeface="Calibri" panose="020F0502020204030204" pitchFamily="34" charset="0"/>
              </a:rPr>
              <a:t>Эти умения проверяет работодатель на практике — и спрашивает с первого дня</a:t>
            </a:r>
          </a:p>
        </p:txBody>
      </p:sp>
    </p:spTree>
    <p:extLst>
      <p:ext uri="{BB962C8B-B14F-4D97-AF65-F5344CB8AC3E}">
        <p14:creationId xmlns:p14="http://schemas.microsoft.com/office/powerpoint/2010/main" val="1384054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3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0059DA0-4FAF-82FB-9DE6-2171494581F5}"/>
              </a:ext>
            </a:extLst>
          </p:cNvPr>
          <p:cNvSpPr txBox="1"/>
          <p:nvPr/>
        </p:nvSpPr>
        <p:spPr>
          <a:xfrm>
            <a:off x="762000" y="889000"/>
            <a:ext cx="1066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3200" b="1">
                <a:solidFill>
                  <a:srgbClr val="FFFFFF"/>
                </a:solidFill>
                <a:latin typeface="Cambria" panose="02040503050406030204" pitchFamily="18" charset="0"/>
              </a:rPr>
              <a:t>Чего я добиваюсь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22355E2A-DE6C-1D24-94E2-06D5F3D99E09}"/>
              </a:ext>
            </a:extLst>
          </p:cNvPr>
          <p:cNvSpPr/>
          <p:nvPr/>
        </p:nvSpPr>
        <p:spPr>
          <a:xfrm>
            <a:off x="762000" y="1905000"/>
            <a:ext cx="431800" cy="431800"/>
          </a:xfrm>
          <a:prstGeom prst="ellipse">
            <a:avLst/>
          </a:prstGeom>
          <a:solidFill>
            <a:srgbClr val="97BC6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solidFill>
                <a:srgbClr val="2C5F2D"/>
              </a:solidFill>
              <a:latin typeface="Cambria" panose="0204050305040603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0B5B8F-1E60-FFD4-4197-D2CDF446DC64}"/>
              </a:ext>
            </a:extLst>
          </p:cNvPr>
          <p:cNvSpPr txBox="1"/>
          <p:nvPr/>
        </p:nvSpPr>
        <p:spPr>
          <a:xfrm>
            <a:off x="1397000" y="1968500"/>
            <a:ext cx="10033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1550">
                <a:solidFill>
                  <a:srgbClr val="F5F5F5"/>
                </a:solidFill>
                <a:latin typeface="Calibri" panose="020F0502020204030204" pitchFamily="34" charset="0"/>
              </a:rPr>
              <a:t>Студент перестаёт делить предметы на «нужные для профессии» и «лишние»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6B6AD595-AAA6-6301-7551-0CA9F5A281F7}"/>
              </a:ext>
            </a:extLst>
          </p:cNvPr>
          <p:cNvSpPr/>
          <p:nvPr/>
        </p:nvSpPr>
        <p:spPr>
          <a:xfrm>
            <a:off x="762000" y="2616200"/>
            <a:ext cx="431800" cy="431800"/>
          </a:xfrm>
          <a:prstGeom prst="ellipse">
            <a:avLst/>
          </a:prstGeom>
          <a:solidFill>
            <a:srgbClr val="97BC6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solidFill>
                <a:srgbClr val="2C5F2D"/>
              </a:solidFill>
              <a:latin typeface="Cambria" panose="0204050305040603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B75C5C-4801-9054-A852-D2A8B857933A}"/>
              </a:ext>
            </a:extLst>
          </p:cNvPr>
          <p:cNvSpPr txBox="1"/>
          <p:nvPr/>
        </p:nvSpPr>
        <p:spPr>
          <a:xfrm>
            <a:off x="1397000" y="2679700"/>
            <a:ext cx="10033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1550">
                <a:solidFill>
                  <a:srgbClr val="F5F5F5"/>
                </a:solidFill>
                <a:latin typeface="Calibri" panose="020F0502020204030204" pitchFamily="34" charset="0"/>
              </a:rPr>
              <a:t>Право и обществознание становятся инструментом, а не набором параграфов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00AC75A3-F29B-8E91-82D4-DDDACF21F47B}"/>
              </a:ext>
            </a:extLst>
          </p:cNvPr>
          <p:cNvSpPr/>
          <p:nvPr/>
        </p:nvSpPr>
        <p:spPr>
          <a:xfrm>
            <a:off x="762000" y="3327400"/>
            <a:ext cx="431800" cy="431800"/>
          </a:xfrm>
          <a:prstGeom prst="ellipse">
            <a:avLst/>
          </a:prstGeom>
          <a:solidFill>
            <a:srgbClr val="97BC6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solidFill>
                <a:srgbClr val="2C5F2D"/>
              </a:solidFill>
              <a:latin typeface="Cambria" panose="0204050305040603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C249AD-F140-9156-8E71-03A8306A3F2D}"/>
              </a:ext>
            </a:extLst>
          </p:cNvPr>
          <p:cNvSpPr txBox="1"/>
          <p:nvPr/>
        </p:nvSpPr>
        <p:spPr>
          <a:xfrm>
            <a:off x="1397000" y="3390900"/>
            <a:ext cx="10033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1550">
                <a:solidFill>
                  <a:srgbClr val="F5F5F5"/>
                </a:solidFill>
                <a:latin typeface="Calibri" panose="020F0502020204030204" pitchFamily="34" charset="0"/>
              </a:rPr>
              <a:t>Материалы одной темы работают на шесть специальностей без потери качества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E78B24C0-CAD3-FCDC-6A71-700E64132F12}"/>
              </a:ext>
            </a:extLst>
          </p:cNvPr>
          <p:cNvSpPr/>
          <p:nvPr/>
        </p:nvSpPr>
        <p:spPr>
          <a:xfrm>
            <a:off x="762000" y="4038600"/>
            <a:ext cx="431800" cy="431800"/>
          </a:xfrm>
          <a:prstGeom prst="ellipse">
            <a:avLst/>
          </a:prstGeom>
          <a:solidFill>
            <a:srgbClr val="97BC6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solidFill>
                <a:srgbClr val="2C5F2D"/>
              </a:solidFill>
              <a:latin typeface="Cambria" panose="0204050305040603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D8CF81-8ADD-665C-DB7D-644902819390}"/>
              </a:ext>
            </a:extLst>
          </p:cNvPr>
          <p:cNvSpPr txBox="1"/>
          <p:nvPr/>
        </p:nvSpPr>
        <p:spPr>
          <a:xfrm>
            <a:off x="1397000" y="4102100"/>
            <a:ext cx="10033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1550">
                <a:solidFill>
                  <a:srgbClr val="F5F5F5"/>
                </a:solidFill>
                <a:latin typeface="Calibri" panose="020F0502020204030204" pitchFamily="34" charset="0"/>
              </a:rPr>
              <a:t>Выпускник приходит на производство с навыком работы с документом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61479C-17F5-9375-6DFF-04C5CF1484D0}"/>
              </a:ext>
            </a:extLst>
          </p:cNvPr>
          <p:cNvSpPr txBox="1"/>
          <p:nvPr/>
        </p:nvSpPr>
        <p:spPr>
          <a:xfrm>
            <a:off x="762000" y="5080000"/>
            <a:ext cx="1066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ru-RU" sz="2200" b="1">
                <a:solidFill>
                  <a:srgbClr val="97BC62"/>
                </a:solidFill>
                <a:latin typeface="Cambria" panose="02040503050406030204" pitchFamily="18" charset="0"/>
              </a:rPr>
              <a:t>«Предмет работает на профессию с первого занятия»</a:t>
            </a:r>
          </a:p>
        </p:txBody>
      </p:sp>
    </p:spTree>
    <p:extLst>
      <p:ext uri="{BB962C8B-B14F-4D97-AF65-F5344CB8AC3E}">
        <p14:creationId xmlns:p14="http://schemas.microsoft.com/office/powerpoint/2010/main" val="1427203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3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0059DA0-4FAF-82FB-9DE6-2171494581F5}"/>
              </a:ext>
            </a:extLst>
          </p:cNvPr>
          <p:cNvSpPr txBox="1"/>
          <p:nvPr/>
        </p:nvSpPr>
        <p:spPr>
          <a:xfrm>
            <a:off x="762000" y="889000"/>
            <a:ext cx="1066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endParaRPr lang="ru-RU" sz="3200" b="1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F5C47B78-4AD5-471C-31CF-8AF5E53E0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752" y="1179576"/>
            <a:ext cx="10366248" cy="3300984"/>
          </a:xfrm>
        </p:spPr>
        <p:txBody>
          <a:bodyPr>
            <a:normAutofit/>
          </a:bodyPr>
          <a:lstStyle/>
          <a:p>
            <a:pPr algn="ctr"/>
            <a:r>
              <a:rPr lang="ru-RU" sz="6000" dirty="0">
                <a:solidFill>
                  <a:schemeClr val="bg1"/>
                </a:solidFill>
              </a:rPr>
              <a:t>Благодарю за внимание !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A104513-A39D-F131-F5B7-1226E8A33F8F}"/>
              </a:ext>
            </a:extLst>
          </p:cNvPr>
          <p:cNvSpPr/>
          <p:nvPr/>
        </p:nvSpPr>
        <p:spPr>
          <a:xfrm>
            <a:off x="4562857" y="1307593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0335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1141</Words>
  <Application>Microsoft Office PowerPoint</Application>
  <PresentationFormat>Широкоэкранный</PresentationFormat>
  <Paragraphs>94</Paragraphs>
  <Slides>10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Cambria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Благодарю за внимание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tatianaxxl@yandex.ru</dc:creator>
  <cp:lastModifiedBy>tatianaxxl@yandex.ru</cp:lastModifiedBy>
  <cp:revision>1</cp:revision>
  <dcterms:created xsi:type="dcterms:W3CDTF">2026-09-24T13:19:22Z</dcterms:created>
  <dcterms:modified xsi:type="dcterms:W3CDTF">2026-10-25T14:16:27Z</dcterms:modified>
</cp:coreProperties>
</file>