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FFFD-0D7B-4D38-94CE-D33BCAECA0B1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EF787-65CD-43AF-8FB9-5E7447609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AE03A1-D8F8-4F24-A6AB-664EEFB385D9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6705977-6322-4855-8D0E-00B24EC372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94064" y="116632"/>
            <a:ext cx="6292682" cy="41764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Министерство образования Хабаровского края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Краевое государственное бюджетное профессиональное образовательное учреждение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«Вяземский лесхоз-техникум им. Н. В .Усенко»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КГБ ПОУ ВЛХТ</a:t>
            </a: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Конкурс презентаций «Организация учебного занятия: мои приемы и методы</a:t>
            </a:r>
            <a:r>
              <a:rPr lang="ru-RU" sz="2200" dirty="0" smtClean="0">
                <a:solidFill>
                  <a:schemeClr val="tx1"/>
                </a:solidFill>
              </a:rPr>
              <a:t>»</a:t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/>
            </a: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u="sng" dirty="0">
                <a:solidFill>
                  <a:srgbClr val="C00000"/>
                </a:solidFill>
              </a:rPr>
              <a:t>Экспресс-диагностика ЗУН за три минуты</a:t>
            </a:r>
            <a:br>
              <a:rPr lang="ru-RU" sz="2200" u="sng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4572008"/>
            <a:ext cx="6172200" cy="1017232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 smtClean="0">
                <a:solidFill>
                  <a:srgbClr val="0070C0"/>
                </a:solidFill>
              </a:rPr>
              <a:t>Дрозач</a:t>
            </a:r>
            <a:r>
              <a:rPr lang="ru-RU" sz="2000" dirty="0" smtClean="0">
                <a:solidFill>
                  <a:srgbClr val="0070C0"/>
                </a:solidFill>
              </a:rPr>
              <a:t> Татьяна Леонидовна</a:t>
            </a:r>
          </a:p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преподаватель физики высшей категории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86547">
            <a:off x="213594" y="2314835"/>
            <a:ext cx="1666875" cy="1323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500042"/>
            <a:ext cx="7143800" cy="127277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 </a:t>
            </a:r>
            <a:r>
              <a:rPr lang="ru-RU" sz="2800" dirty="0">
                <a:solidFill>
                  <a:srgbClr val="C00000"/>
                </a:solidFill>
              </a:rPr>
              <a:t>Приёмы для проверки знаний 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1988840"/>
            <a:ext cx="6507036" cy="436911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.«Выбери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верный вариант» — тест с 1 правильным ответом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«Вставь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пропущенное слово» — краткий пропуск (1–2 слова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«Соотнеси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 и определение» — 3–4 пары (можно фронтально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eriod"/>
            </a:pP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50129" flipH="1">
            <a:off x="1855018" y="4825546"/>
            <a:ext cx="2143140" cy="1571636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3295">
            <a:off x="154087" y="933087"/>
            <a:ext cx="1574588" cy="1129072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652331" flipH="1">
            <a:off x="7861735" y="896811"/>
            <a:ext cx="1061865" cy="761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86000" y="214290"/>
            <a:ext cx="6172200" cy="694430"/>
          </a:xfrm>
        </p:spPr>
        <p:txBody>
          <a:bodyPr>
            <a:normAutofit/>
          </a:bodyPr>
          <a:lstStyle/>
          <a:p>
            <a:pPr lvl="0" algn="ctr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sz="2400" cap="none" dirty="0">
                <a:solidFill>
                  <a:srgbClr val="FFFF00"/>
                </a:solidFill>
                <a:ea typeface="+mn-ea"/>
                <a:cs typeface="+mn-cs"/>
              </a:rPr>
              <a:t>Примеры для газовых </a:t>
            </a:r>
            <a:r>
              <a:rPr lang="ru-RU" sz="2400" cap="none" dirty="0" smtClean="0">
                <a:solidFill>
                  <a:srgbClr val="FFFF00"/>
                </a:solidFill>
                <a:ea typeface="+mn-ea"/>
                <a:cs typeface="+mn-cs"/>
              </a:rPr>
              <a:t>законов</a:t>
            </a:r>
            <a:endParaRPr lang="ru-RU" sz="2400" cap="none" dirty="0">
              <a:solidFill>
                <a:srgbClr val="FFFF00"/>
              </a:solidFill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071802" y="1124744"/>
            <a:ext cx="5386398" cy="4752528"/>
          </a:xfrm>
        </p:spPr>
        <p:txBody>
          <a:bodyPr/>
          <a:lstStyle/>
          <a:p>
            <a:r>
              <a:rPr lang="ru-RU" sz="2400" dirty="0" smtClean="0"/>
              <a:t>«</a:t>
            </a:r>
            <a:r>
              <a:rPr lang="ru-RU" sz="2400" dirty="0"/>
              <a:t>Изобарный процесс — это процесс при постоянном </a:t>
            </a:r>
            <a:r>
              <a:rPr lang="ru-RU" sz="2400" dirty="0" smtClean="0"/>
              <a:t>___».</a:t>
            </a:r>
          </a:p>
          <a:p>
            <a:r>
              <a:rPr lang="ru-RU" sz="2400" dirty="0" smtClean="0"/>
              <a:t>Варианты</a:t>
            </a:r>
            <a:r>
              <a:rPr lang="ru-RU" sz="2400" dirty="0"/>
              <a:t>: а) объёме; б) давлении; в) температуре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Правильный</a:t>
            </a:r>
            <a:r>
              <a:rPr lang="ru-RU" sz="2400" dirty="0"/>
              <a:t>: б) давлении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Прикладная </a:t>
            </a:r>
            <a:r>
              <a:rPr lang="ru-RU" sz="2400" dirty="0"/>
              <a:t>адаптация</a:t>
            </a:r>
            <a:r>
              <a:rPr lang="ru-RU" sz="2400" dirty="0" smtClean="0"/>
              <a:t>: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«В сушильной камере важно поддерживать постоянное давление — это соответствует ___ процессу».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72595" flipH="1">
            <a:off x="1649714" y="4895860"/>
            <a:ext cx="1041361" cy="1323975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89229">
            <a:off x="272789" y="4001506"/>
            <a:ext cx="1666875" cy="1371567"/>
          </a:xfrm>
          <a:prstGeom prst="rect">
            <a:avLst/>
          </a:prstGeom>
          <a:noFill/>
        </p:spPr>
      </p:pic>
      <p:pic>
        <p:nvPicPr>
          <p:cNvPr id="8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3295">
            <a:off x="273675" y="1240397"/>
            <a:ext cx="2734638" cy="1960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214290"/>
            <a:ext cx="6172200" cy="85725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Приёмы для проверки умений (формулы и зависимости)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27784" y="1268760"/>
            <a:ext cx="5830416" cy="453650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0070C0"/>
                </a:solidFill>
              </a:rPr>
              <a:t>«Назови </a:t>
            </a:r>
            <a:r>
              <a:rPr lang="ru-RU" sz="2400" dirty="0">
                <a:solidFill>
                  <a:srgbClr val="0070C0"/>
                </a:solidFill>
              </a:rPr>
              <a:t>формулу по описанию» — словесное описание → формула</a:t>
            </a:r>
            <a:r>
              <a:rPr lang="ru-RU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0070C0"/>
                </a:solidFill>
              </a:rPr>
              <a:t>«</a:t>
            </a:r>
            <a:r>
              <a:rPr lang="ru-RU" sz="2400" dirty="0">
                <a:solidFill>
                  <a:srgbClr val="0070C0"/>
                </a:solidFill>
              </a:rPr>
              <a:t>Подставь величины» — готовая формула, нужно указать, какие величины подставлять</a:t>
            </a:r>
            <a:r>
              <a:rPr lang="ru-RU" sz="2400" dirty="0" smtClean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0070C0"/>
                </a:solidFill>
              </a:rPr>
              <a:t>«Определи </a:t>
            </a:r>
            <a:r>
              <a:rPr lang="ru-RU" sz="2400" dirty="0">
                <a:solidFill>
                  <a:srgbClr val="0070C0"/>
                </a:solidFill>
              </a:rPr>
              <a:t>зависимость» — «увеличится/уменьшится/не изменится» при изменении параметров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72595">
            <a:off x="139527" y="4474329"/>
            <a:ext cx="1666875" cy="1323975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3295">
            <a:off x="223887" y="588285"/>
            <a:ext cx="2272055" cy="1629197"/>
          </a:xfrm>
          <a:prstGeom prst="rect">
            <a:avLst/>
          </a:prstGeom>
          <a:noFill/>
        </p:spPr>
      </p:pic>
      <p:pic>
        <p:nvPicPr>
          <p:cNvPr id="8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229560" flipH="1">
            <a:off x="6844744" y="4894852"/>
            <a:ext cx="1462355" cy="1073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286000" y="500042"/>
            <a:ext cx="6172200" cy="85725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Пример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241312" y="1616443"/>
            <a:ext cx="5143536" cy="4874748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1. </a:t>
            </a:r>
            <a:r>
              <a:rPr lang="ru-RU" sz="2400" dirty="0" smtClean="0">
                <a:solidFill>
                  <a:srgbClr val="0070C0"/>
                </a:solidFill>
              </a:rPr>
              <a:t>«Давление </a:t>
            </a:r>
            <a:r>
              <a:rPr lang="ru-RU" sz="2400" dirty="0">
                <a:solidFill>
                  <a:srgbClr val="0070C0"/>
                </a:solidFill>
              </a:rPr>
              <a:t>идеального газа через концентрацию и среднюю кинетическую энергию: </a:t>
            </a:r>
            <a:r>
              <a:rPr lang="ru-RU" sz="2400" i="1" dirty="0" smtClean="0">
                <a:solidFill>
                  <a:srgbClr val="0070C0"/>
                </a:solidFill>
              </a:rPr>
              <a:t>p</a:t>
            </a:r>
            <a:r>
              <a:rPr lang="ru-RU" sz="2400" dirty="0" smtClean="0">
                <a:solidFill>
                  <a:srgbClr val="0070C0"/>
                </a:solidFill>
              </a:rPr>
              <a:t>=?»</a:t>
            </a:r>
          </a:p>
          <a:p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2. </a:t>
            </a:r>
            <a:r>
              <a:rPr lang="ru-RU" sz="2400" dirty="0" smtClean="0">
                <a:solidFill>
                  <a:srgbClr val="0070C0"/>
                </a:solidFill>
              </a:rPr>
              <a:t>«Оцените</a:t>
            </a:r>
            <a:r>
              <a:rPr lang="ru-RU" sz="2400" dirty="0">
                <a:solidFill>
                  <a:srgbClr val="0070C0"/>
                </a:solidFill>
              </a:rPr>
              <a:t>, как изменится объём воздуха в герметичной ёмкости при нагреве от 20°C до 40°C — примерно в сколько раз?» (ответ: ~1,07 раза, т. к. 𝑇T в К: 293 → 313).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8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72595">
            <a:off x="491931" y="5129241"/>
            <a:ext cx="1666875" cy="1323975"/>
          </a:xfrm>
          <a:prstGeom prst="rect">
            <a:avLst/>
          </a:prstGeom>
          <a:noFill/>
        </p:spPr>
      </p:pic>
      <p:pic>
        <p:nvPicPr>
          <p:cNvPr id="9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05878">
            <a:off x="53442" y="323310"/>
            <a:ext cx="2987919" cy="2142513"/>
          </a:xfrm>
          <a:prstGeom prst="rect">
            <a:avLst/>
          </a:prstGeom>
          <a:noFill/>
        </p:spPr>
      </p:pic>
      <p:pic>
        <p:nvPicPr>
          <p:cNvPr id="10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181640" flipH="1">
            <a:off x="6712353" y="5276995"/>
            <a:ext cx="1916029" cy="1373905"/>
          </a:xfrm>
          <a:prstGeom prst="rect">
            <a:avLst/>
          </a:prstGeom>
          <a:noFill/>
        </p:spPr>
      </p:pic>
      <p:pic>
        <p:nvPicPr>
          <p:cNvPr id="11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45431" flipH="1">
            <a:off x="6900455" y="629131"/>
            <a:ext cx="2119549" cy="2436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5728"/>
            <a:ext cx="6172200" cy="1500198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ru-RU" dirty="0"/>
              <a:t>Методы организации и сбора результатов (за 3 минуты)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00430" y="1928802"/>
            <a:ext cx="4957770" cy="4452948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1. </a:t>
            </a:r>
            <a:r>
              <a:rPr lang="ru-RU" sz="2000" dirty="0" smtClean="0">
                <a:solidFill>
                  <a:srgbClr val="FFFF00"/>
                </a:solidFill>
              </a:rPr>
              <a:t>Письменно </a:t>
            </a:r>
            <a:r>
              <a:rPr lang="ru-RU" sz="2000" dirty="0">
                <a:solidFill>
                  <a:srgbClr val="FFFF00"/>
                </a:solidFill>
              </a:rPr>
              <a:t>на листочке/в тетради — самый быстрый вариант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2. </a:t>
            </a:r>
            <a:r>
              <a:rPr lang="ru-RU" sz="2000" dirty="0" smtClean="0">
                <a:solidFill>
                  <a:srgbClr val="FF0000"/>
                </a:solidFill>
              </a:rPr>
              <a:t>«Светофор</a:t>
            </a:r>
            <a:r>
              <a:rPr lang="ru-RU" sz="2000" dirty="0">
                <a:solidFill>
                  <a:srgbClr val="FF0000"/>
                </a:solidFill>
              </a:rPr>
              <a:t>» </a:t>
            </a:r>
            <a:r>
              <a:rPr lang="ru-RU" sz="2000" dirty="0">
                <a:solidFill>
                  <a:srgbClr val="FFFF00"/>
                </a:solidFill>
              </a:rPr>
              <a:t>(карточки/поднятая рука): зелёный — знаю, жёлтый — сомневаюсь, красный — не уверен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3. </a:t>
            </a:r>
            <a:r>
              <a:rPr lang="ru-RU" sz="2000" dirty="0" smtClean="0">
                <a:solidFill>
                  <a:srgbClr val="FFFF00"/>
                </a:solidFill>
              </a:rPr>
              <a:t>Быстрый </a:t>
            </a:r>
            <a:r>
              <a:rPr lang="ru-RU" sz="2000" dirty="0">
                <a:solidFill>
                  <a:srgbClr val="FFFF00"/>
                </a:solidFill>
              </a:rPr>
              <a:t>фронтальный опрос — по цепочке 3–4 студента.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4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50129" flipH="1">
            <a:off x="1330179" y="2616385"/>
            <a:ext cx="2143140" cy="1571636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642543" flipH="1">
            <a:off x="6826111" y="907240"/>
            <a:ext cx="2143140" cy="1571636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674492" flipH="1">
            <a:off x="5805844" y="5119102"/>
            <a:ext cx="2143140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285728"/>
            <a:ext cx="6172200" cy="1143008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rgbClr val="FFFF00"/>
                </a:solidFill>
              </a:rPr>
              <a:t>Тайминг</a:t>
            </a:r>
            <a:r>
              <a:rPr lang="ru-RU" dirty="0">
                <a:solidFill>
                  <a:srgbClr val="FFFF00"/>
                </a:solidFill>
              </a:rPr>
              <a:t> на 3 минуты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1285860"/>
            <a:ext cx="6929454" cy="5357850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</a:p>
          <a:p>
            <a:r>
              <a:rPr lang="ru-RU" dirty="0" smtClean="0"/>
              <a:t>    </a:t>
            </a:r>
            <a:r>
              <a:rPr lang="ru-RU" sz="3600" dirty="0">
                <a:solidFill>
                  <a:srgbClr val="FF0000"/>
                </a:solidFill>
              </a:rPr>
              <a:t>0:00–0:30: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FFFF00"/>
                </a:solidFill>
              </a:rPr>
              <a:t>показ заданий + краткие инструкции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0:30–2:30</a:t>
            </a:r>
            <a:r>
              <a:rPr lang="ru-RU" sz="3600" dirty="0">
                <a:solidFill>
                  <a:srgbClr val="FF0000"/>
                </a:solidFill>
              </a:rPr>
              <a:t>: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FFFF00"/>
                </a:solidFill>
              </a:rPr>
              <a:t>выполнение (студенты пишут</a:t>
            </a:r>
            <a:r>
              <a:rPr lang="ru-RU" sz="3600" dirty="0" smtClean="0">
                <a:solidFill>
                  <a:srgbClr val="FFFF00"/>
                </a:solidFill>
              </a:rPr>
              <a:t>).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2:30–3:00</a:t>
            </a:r>
            <a:r>
              <a:rPr lang="ru-RU" sz="3600" dirty="0">
                <a:solidFill>
                  <a:srgbClr val="FF0000"/>
                </a:solidFill>
              </a:rPr>
              <a:t>: </a:t>
            </a:r>
            <a:r>
              <a:rPr lang="ru-RU" sz="3600" dirty="0">
                <a:solidFill>
                  <a:srgbClr val="FFFF00"/>
                </a:solidFill>
              </a:rPr>
              <a:t>самопроверка по ключу на слайде (фронтально).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4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394482" flipH="1">
            <a:off x="7349682" y="192207"/>
            <a:ext cx="1709089" cy="1253332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122802" flipH="1">
            <a:off x="-29692" y="955834"/>
            <a:ext cx="2143140" cy="1571636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821225">
            <a:off x="164774" y="5156352"/>
            <a:ext cx="1491102" cy="109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14348" y="285751"/>
            <a:ext cx="8001056" cy="642919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разные темы и специальности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28662" y="1142984"/>
            <a:ext cx="7358114" cy="523241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6400" dirty="0" smtClean="0"/>
              <a:t> </a:t>
            </a:r>
          </a:p>
          <a:p>
            <a:pPr algn="ctr">
              <a:buNone/>
            </a:pPr>
            <a:endParaRPr lang="ru-RU" sz="6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6400" dirty="0" smtClean="0"/>
          </a:p>
          <a:p>
            <a:r>
              <a:rPr lang="ru-RU" sz="6400" dirty="0" smtClean="0"/>
              <a:t>     </a:t>
            </a:r>
          </a:p>
          <a:p>
            <a:r>
              <a:rPr lang="ru-RU" sz="6400" dirty="0" smtClean="0"/>
              <a:t>   </a:t>
            </a:r>
          </a:p>
          <a:p>
            <a:r>
              <a:rPr lang="ru-RU" sz="6400" dirty="0" smtClean="0"/>
              <a:t> </a:t>
            </a:r>
          </a:p>
          <a:p>
            <a:endParaRPr lang="ru-RU" sz="6400" dirty="0"/>
          </a:p>
        </p:txBody>
      </p:sp>
      <p:pic>
        <p:nvPicPr>
          <p:cNvPr id="4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53458">
            <a:off x="333753" y="5105345"/>
            <a:ext cx="1939078" cy="1458399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90114">
            <a:off x="5650766" y="5446716"/>
            <a:ext cx="2349804" cy="1251733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403678" flipV="1">
            <a:off x="7565929" y="431141"/>
            <a:ext cx="1441691" cy="124451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3295">
            <a:off x="56971" y="671123"/>
            <a:ext cx="1743381" cy="997694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59412"/>
              </p:ext>
            </p:extLst>
          </p:nvPr>
        </p:nvGraphicFramePr>
        <p:xfrm>
          <a:off x="1516547" y="1030468"/>
          <a:ext cx="6396657" cy="4494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285">
                  <a:extLst>
                    <a:ext uri="{9D8B030D-6E8A-4147-A177-3AD203B41FA5}">
                      <a16:colId xmlns:a16="http://schemas.microsoft.com/office/drawing/2014/main" val="400684917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37295229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50402481"/>
                    </a:ext>
                  </a:extLst>
                </a:gridCol>
                <a:gridCol w="1685020">
                  <a:extLst>
                    <a:ext uri="{9D8B030D-6E8A-4147-A177-3AD203B41FA5}">
                      <a16:colId xmlns:a16="http://schemas.microsoft.com/office/drawing/2014/main" val="1372940350"/>
                    </a:ext>
                  </a:extLst>
                </a:gridCol>
              </a:tblGrid>
              <a:tr h="6537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Приём 1 (знание)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Приём 2 (умение)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Приём 3 (навык)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924494"/>
                  </a:ext>
                </a:extLst>
              </a:tr>
              <a:tr h="88068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Газовые законы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«Изохорный — это при постоянном…»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«Формула </a:t>
                      </a:r>
                      <a:r>
                        <a:rPr lang="en-US" sz="1400" dirty="0" err="1" smtClean="0"/>
                        <a:t>pV</a:t>
                      </a:r>
                      <a:r>
                        <a:rPr lang="en-US" sz="1400" dirty="0" smtClean="0"/>
                        <a:t>=?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«𝑇 выросла в 2 раза, 𝑉 = </a:t>
                      </a:r>
                      <a:r>
                        <a:rPr lang="ru-RU" sz="1400" dirty="0" err="1" smtClean="0"/>
                        <a:t>const</a:t>
                      </a:r>
                      <a:r>
                        <a:rPr lang="ru-RU" sz="1400" dirty="0" smtClean="0"/>
                        <a:t> → 𝑝 …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61384"/>
                  </a:ext>
                </a:extLst>
              </a:tr>
              <a:tr h="10347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Динамика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«Второй закон Ньютона: 𝐹=?»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«Ускорение 𝑎=(𝑚1−𝑚2)</a:t>
                      </a:r>
                      <a:r>
                        <a:rPr lang="en-US" sz="1400" dirty="0" smtClean="0"/>
                        <a:t> </a:t>
                      </a:r>
                      <a:r>
                        <a:rPr lang="ru-RU" sz="1400" dirty="0" smtClean="0"/>
                        <a:t>𝑔/(𝑚1+𝑚2)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«Если m1​ увеличить в 2 раза, ускорение …»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945940"/>
                  </a:ext>
                </a:extLst>
              </a:tr>
              <a:tr h="98060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Фотоэффект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«Уравнение Эйнштейна: </a:t>
                      </a:r>
                      <a:r>
                        <a:rPr lang="ru-RU" sz="1400" dirty="0" err="1" smtClean="0"/>
                        <a:t>hν</a:t>
                      </a:r>
                      <a:r>
                        <a:rPr lang="ru-RU" sz="1400" dirty="0" smtClean="0"/>
                        <a:t>=?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«Перевести 2,5 эВ в Дж»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«Оценить порядок энергии фотона видимого света»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78257"/>
                  </a:ext>
                </a:extLst>
              </a:tr>
              <a:tr h="65375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Ядерные реакции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«Что такое дефект массы?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«Записать реакцию 𝛼</a:t>
                      </a:r>
                      <a:r>
                        <a:rPr lang="el-GR" sz="1400" dirty="0" smtClean="0"/>
                        <a:t>-</a:t>
                      </a:r>
                      <a:r>
                        <a:rPr lang="ru-RU" sz="1400" dirty="0" smtClean="0"/>
                        <a:t>распада»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«Определить тип распада по изменению массового числа»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5102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6000" y="500042"/>
            <a:ext cx="6172200" cy="42862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Список источников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1857364"/>
            <a:ext cx="6572280" cy="451755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«Различные формы и методы контроля знаний обучающихся». (Образовательная социальная сеть </a:t>
            </a: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nsportal.ru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В.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Воронцова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«Тесты для внутреннего контроля по физике в СПО». 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«Сборник заданий текущего контроля в тестовой форме по дисциплине „Физика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"»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Е. </a:t>
            </a:r>
            <a:r>
              <a:rPr lang="ru-RU" sz="2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Галеева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контроль (тесты) по физике для СПО»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pic>
        <p:nvPicPr>
          <p:cNvPr id="6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3295">
            <a:off x="7027442" y="702533"/>
            <a:ext cx="1924008" cy="1379627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Мои документы\Папки ИПР\Димова Л.Г\л\курсы-2007\Гаева Л.И\мои рисунки\,бабоч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643375">
            <a:off x="165391" y="2319196"/>
            <a:ext cx="2630833" cy="1886462"/>
          </a:xfrm>
          <a:prstGeom prst="rect">
            <a:avLst/>
          </a:prstGeom>
          <a:noFill/>
        </p:spPr>
      </p:pic>
      <p:pic>
        <p:nvPicPr>
          <p:cNvPr id="22530" name="Picture 2" descr="C:\Documents and Settings\Администратор\Мои документы\Папки ИПР\Димова Л.Г\л\курсы-2007\Гаева Л.И\мои рисунки\,букет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866431">
            <a:off x="6682858" y="4286752"/>
            <a:ext cx="1859311" cy="2548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541</TotalTime>
  <Words>444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Century Schoolbook</vt:lpstr>
      <vt:lpstr>Times New Roman</vt:lpstr>
      <vt:lpstr>Wingdings</vt:lpstr>
      <vt:lpstr>Wingdings 2</vt:lpstr>
      <vt:lpstr>Эркер</vt:lpstr>
      <vt:lpstr>Министерство образования Хабаровского края Краевое государственное бюджетное профессиональное образовательное учреждение «Вяземский лесхоз-техникум им. Н. В .Усенко» КГБ ПОУ ВЛХТ    Конкурс презентаций «Организация учебного занятия: мои приемы и методы»  Экспресс-диагностика ЗУН за три минуты  </vt:lpstr>
      <vt:lpstr> Приёмы для проверки знаний    </vt:lpstr>
      <vt:lpstr>Примеры для газовых законов</vt:lpstr>
      <vt:lpstr>Приёмы для проверки умений (формулы и зависимости)</vt:lpstr>
      <vt:lpstr>Пример</vt:lpstr>
      <vt:lpstr>Методы организации и сбора результатов (за 3 минуты)</vt:lpstr>
      <vt:lpstr>Тайминг на 3 минуты</vt:lpstr>
      <vt:lpstr> Примеры под разные темы и специальности</vt:lpstr>
      <vt:lpstr>Список источников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Самопрезентация</dc:title>
  <dc:creator>Zver</dc:creator>
  <cp:lastModifiedBy>Пользователь Windows</cp:lastModifiedBy>
  <cp:revision>38</cp:revision>
  <dcterms:created xsi:type="dcterms:W3CDTF">2008-06-18T21:05:59Z</dcterms:created>
  <dcterms:modified xsi:type="dcterms:W3CDTF">2026-10-25T12:39:53Z</dcterms:modified>
</cp:coreProperties>
</file>