
<file path=[Content_Types].xml><?xml version="1.0" encoding="utf-8"?>
<Types xmlns="http://schemas.openxmlformats.org/package/2006/content-types">
  <Default Extension="png" ContentType="image/png"/>
  <Default Extension="jfif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10"/>
  </p:notesMasterIdLst>
  <p:sldIdLst>
    <p:sldId id="256" r:id="rId2"/>
    <p:sldId id="258" r:id="rId3"/>
    <p:sldId id="261" r:id="rId4"/>
    <p:sldId id="259" r:id="rId5"/>
    <p:sldId id="262" r:id="rId6"/>
    <p:sldId id="268" r:id="rId7"/>
    <p:sldId id="260" r:id="rId8"/>
    <p:sldId id="267" r:id="rId9"/>
  </p:sldIdLst>
  <p:sldSz cx="18288000" cy="10287000"/>
  <p:notesSz cx="6858000" cy="9144000"/>
  <p:embeddedFontLst>
    <p:embeddedFont>
      <p:font typeface="News Cycle" panose="020B0604020202020204" charset="2"/>
      <p:regular r:id="rId11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19E412E-E8D6-4022-A6EA-C9FC399ED734}">
  <a:tblStyle styleId="{E19E412E-E8D6-4022-A6EA-C9FC399ED73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72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167945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1285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5054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6987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79131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0909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611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27039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6981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5848871" y="1572763"/>
            <a:ext cx="1742760" cy="1742760"/>
          </a:xfrm>
          <a:custGeom>
            <a:avLst/>
            <a:gdLst/>
            <a:ahLst/>
            <a:cxnLst/>
            <a:rect l="l" t="t" r="r" b="b"/>
            <a:pathLst>
              <a:path w="1742760" h="1742760" extrusionOk="0">
                <a:moveTo>
                  <a:pt x="0" y="0"/>
                </a:moveTo>
                <a:lnTo>
                  <a:pt x="1742760" y="0"/>
                </a:lnTo>
                <a:lnTo>
                  <a:pt x="1742760" y="1742760"/>
                </a:lnTo>
                <a:lnTo>
                  <a:pt x="0" y="17427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" name="Google Shape;17;p3"/>
          <p:cNvSpPr/>
          <p:nvPr/>
        </p:nvSpPr>
        <p:spPr>
          <a:xfrm>
            <a:off x="12240252" y="7361134"/>
            <a:ext cx="1396846" cy="1396846"/>
          </a:xfrm>
          <a:custGeom>
            <a:avLst/>
            <a:gdLst/>
            <a:ahLst/>
            <a:cxnLst/>
            <a:rect l="l" t="t" r="r" b="b"/>
            <a:pathLst>
              <a:path w="1396846" h="1396846" extrusionOk="0">
                <a:moveTo>
                  <a:pt x="0" y="0"/>
                </a:moveTo>
                <a:lnTo>
                  <a:pt x="1396846" y="0"/>
                </a:lnTo>
                <a:lnTo>
                  <a:pt x="1396846" y="1396846"/>
                </a:lnTo>
                <a:lnTo>
                  <a:pt x="0" y="1396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10700" y="3440299"/>
            <a:ext cx="7233000" cy="45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News Cycle"/>
              <a:buNone/>
              <a:defRPr sz="1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 idx="2"/>
          </p:nvPr>
        </p:nvSpPr>
        <p:spPr>
          <a:xfrm>
            <a:off x="810700" y="851474"/>
            <a:ext cx="7233000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 i="0" u="none" strike="noStrike" cap="none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400" b="1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3"/>
          </p:nvPr>
        </p:nvSpPr>
        <p:spPr>
          <a:xfrm>
            <a:off x="810700" y="9044174"/>
            <a:ext cx="7233000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  <a:defRPr sz="2300" i="0" u="none" strike="noStrike" cap="none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2pPr>
            <a:lvl3pPr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3pPr>
            <a:lvl4pPr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4pPr>
            <a:lvl5pPr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5pPr>
            <a:lvl6pPr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6pPr>
            <a:lvl7pPr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7pPr>
            <a:lvl8pPr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8pPr>
            <a:lvl9pPr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700"/>
            </a:lvl9pPr>
          </a:lstStyle>
          <a:p>
            <a:endParaRPr/>
          </a:p>
        </p:txBody>
      </p:sp>
      <p:sp>
        <p:nvSpPr>
          <p:cNvPr id="21" name="Google Shape;21;p3"/>
          <p:cNvSpPr>
            <a:spLocks noGrp="1"/>
          </p:cNvSpPr>
          <p:nvPr>
            <p:ph type="pic" idx="4"/>
          </p:nvPr>
        </p:nvSpPr>
        <p:spPr>
          <a:xfrm>
            <a:off x="9499075" y="2023050"/>
            <a:ext cx="4398000" cy="6240900"/>
          </a:xfrm>
          <a:prstGeom prst="roundRect">
            <a:avLst>
              <a:gd name="adj" fmla="val 9271"/>
            </a:avLst>
          </a:prstGeom>
          <a:noFill/>
          <a:ln>
            <a:noFill/>
          </a:ln>
        </p:spPr>
      </p:sp>
      <p:sp>
        <p:nvSpPr>
          <p:cNvPr id="22" name="Google Shape;22;p3"/>
          <p:cNvSpPr>
            <a:spLocks noGrp="1"/>
          </p:cNvSpPr>
          <p:nvPr>
            <p:ph type="pic" idx="5"/>
          </p:nvPr>
        </p:nvSpPr>
        <p:spPr>
          <a:xfrm>
            <a:off x="14130125" y="851475"/>
            <a:ext cx="3301800" cy="4319100"/>
          </a:xfrm>
          <a:prstGeom prst="roundRect">
            <a:avLst>
              <a:gd name="adj" fmla="val 9271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-26775" y="0"/>
            <a:ext cx="6206391" cy="10324428"/>
          </a:xfrm>
          <a:custGeom>
            <a:avLst/>
            <a:gdLst/>
            <a:ahLst/>
            <a:cxnLst/>
            <a:rect l="l" t="t" r="r" b="b"/>
            <a:pathLst>
              <a:path w="1634336" h="2738575" extrusionOk="0">
                <a:moveTo>
                  <a:pt x="0" y="0"/>
                </a:moveTo>
                <a:lnTo>
                  <a:pt x="1634336" y="0"/>
                </a:lnTo>
                <a:lnTo>
                  <a:pt x="1634336" y="2738575"/>
                </a:lnTo>
                <a:lnTo>
                  <a:pt x="0" y="2738575"/>
                </a:lnTo>
                <a:close/>
              </a:path>
            </a:pathLst>
          </a:custGeom>
          <a:solidFill>
            <a:srgbClr val="2DCD9D"/>
          </a:solidFill>
          <a:ln>
            <a:noFill/>
          </a:ln>
        </p:spPr>
      </p:sp>
      <p:sp>
        <p:nvSpPr>
          <p:cNvPr id="25" name="Google Shape;25;p4"/>
          <p:cNvSpPr/>
          <p:nvPr/>
        </p:nvSpPr>
        <p:spPr>
          <a:xfrm>
            <a:off x="15974209" y="8069538"/>
            <a:ext cx="1742760" cy="1742760"/>
          </a:xfrm>
          <a:custGeom>
            <a:avLst/>
            <a:gdLst/>
            <a:ahLst/>
            <a:cxnLst/>
            <a:rect l="l" t="t" r="r" b="b"/>
            <a:pathLst>
              <a:path w="1742760" h="1742760" extrusionOk="0">
                <a:moveTo>
                  <a:pt x="0" y="0"/>
                </a:moveTo>
                <a:lnTo>
                  <a:pt x="1742761" y="0"/>
                </a:lnTo>
                <a:lnTo>
                  <a:pt x="1742761" y="1742760"/>
                </a:lnTo>
                <a:lnTo>
                  <a:pt x="0" y="17427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7007200" y="1069850"/>
            <a:ext cx="10438800" cy="20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News Cycle"/>
              <a:buNone/>
              <a:defRPr sz="8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7163400" y="3507200"/>
            <a:ext cx="9873600" cy="50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marL="914400" marR="0" lvl="1" indent="-3556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2pPr>
            <a:lvl3pPr marL="1371600" marR="0" lvl="2" indent="-355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»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>
            <a:spLocks noGrp="1"/>
          </p:cNvSpPr>
          <p:nvPr>
            <p:ph type="pic" idx="2"/>
          </p:nvPr>
        </p:nvSpPr>
        <p:spPr>
          <a:xfrm>
            <a:off x="877425" y="1126325"/>
            <a:ext cx="4398000" cy="8071800"/>
          </a:xfrm>
          <a:prstGeom prst="roundRect">
            <a:avLst>
              <a:gd name="adj" fmla="val 9271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5"/>
          <p:cNvGrpSpPr/>
          <p:nvPr/>
        </p:nvGrpSpPr>
        <p:grpSpPr>
          <a:xfrm>
            <a:off x="12019174" y="-180827"/>
            <a:ext cx="6268868" cy="10468053"/>
            <a:chOff x="0" y="-47625"/>
            <a:chExt cx="1651049" cy="2757000"/>
          </a:xfrm>
        </p:grpSpPr>
        <p:sp>
          <p:nvSpPr>
            <p:cNvPr id="31" name="Google Shape;31;p5"/>
            <p:cNvSpPr/>
            <p:nvPr/>
          </p:nvSpPr>
          <p:spPr>
            <a:xfrm>
              <a:off x="0" y="0"/>
              <a:ext cx="1651049" cy="2709333"/>
            </a:xfrm>
            <a:custGeom>
              <a:avLst/>
              <a:gdLst/>
              <a:ahLst/>
              <a:cxnLst/>
              <a:rect l="l" t="t" r="r" b="b"/>
              <a:pathLst>
                <a:path w="1651049" h="2709333" extrusionOk="0">
                  <a:moveTo>
                    <a:pt x="0" y="0"/>
                  </a:moveTo>
                  <a:lnTo>
                    <a:pt x="1651049" y="0"/>
                  </a:lnTo>
                  <a:lnTo>
                    <a:pt x="165104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DCD9D"/>
            </a:solidFill>
            <a:ln>
              <a:noFill/>
            </a:ln>
          </p:spPr>
        </p:sp>
        <p:sp>
          <p:nvSpPr>
            <p:cNvPr id="32" name="Google Shape;32;p5"/>
            <p:cNvSpPr txBox="1"/>
            <p:nvPr/>
          </p:nvSpPr>
          <p:spPr>
            <a:xfrm>
              <a:off x="0" y="-47625"/>
              <a:ext cx="1650900" cy="275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" name="Google Shape;33;p5"/>
          <p:cNvSpPr/>
          <p:nvPr/>
        </p:nvSpPr>
        <p:spPr>
          <a:xfrm>
            <a:off x="1028700" y="1233120"/>
            <a:ext cx="1784584" cy="1784584"/>
          </a:xfrm>
          <a:custGeom>
            <a:avLst/>
            <a:gdLst/>
            <a:ahLst/>
            <a:cxnLst/>
            <a:rect l="l" t="t" r="r" b="b"/>
            <a:pathLst>
              <a:path w="1784584" h="1784584" extrusionOk="0">
                <a:moveTo>
                  <a:pt x="0" y="0"/>
                </a:moveTo>
                <a:lnTo>
                  <a:pt x="1784584" y="0"/>
                </a:lnTo>
                <a:lnTo>
                  <a:pt x="1784584" y="1784583"/>
                </a:lnTo>
                <a:lnTo>
                  <a:pt x="0" y="17845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4" name="Google Shape;34;p5"/>
          <p:cNvSpPr>
            <a:spLocks noGrp="1"/>
          </p:cNvSpPr>
          <p:nvPr>
            <p:ph type="pic" idx="2"/>
          </p:nvPr>
        </p:nvSpPr>
        <p:spPr>
          <a:xfrm>
            <a:off x="11329075" y="637875"/>
            <a:ext cx="6144600" cy="3806700"/>
          </a:xfrm>
          <a:prstGeom prst="roundRect">
            <a:avLst>
              <a:gd name="adj" fmla="val 9271"/>
            </a:avLst>
          </a:prstGeom>
          <a:noFill/>
          <a:ln>
            <a:noFill/>
          </a:ln>
        </p:spPr>
      </p:sp>
      <p:sp>
        <p:nvSpPr>
          <p:cNvPr id="35" name="Google Shape;35;p5"/>
          <p:cNvSpPr>
            <a:spLocks noGrp="1"/>
          </p:cNvSpPr>
          <p:nvPr>
            <p:ph type="pic" idx="3"/>
          </p:nvPr>
        </p:nvSpPr>
        <p:spPr>
          <a:xfrm>
            <a:off x="9267675" y="5711325"/>
            <a:ext cx="4899600" cy="4285200"/>
          </a:xfrm>
          <a:prstGeom prst="roundRect">
            <a:avLst>
              <a:gd name="adj" fmla="val 9271"/>
            </a:avLst>
          </a:prstGeom>
          <a:noFill/>
          <a:ln>
            <a:noFill/>
          </a:ln>
        </p:spPr>
      </p: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890275" y="3596275"/>
            <a:ext cx="10438800" cy="20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News Cycle"/>
              <a:buNone/>
              <a:defRPr sz="8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1028700" y="6130650"/>
            <a:ext cx="7763700" cy="35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marL="914400" marR="0" lvl="1" indent="-3556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2pPr>
            <a:lvl3pPr marL="1371600" marR="0" lvl="2" indent="-355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»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6"/>
          <p:cNvPicPr preferRelativeResize="0"/>
          <p:nvPr/>
        </p:nvPicPr>
        <p:blipFill rotWithShape="1">
          <a:blip r:embed="rId2">
            <a:alphaModFix/>
          </a:blip>
          <a:srcRect l="28876" b="26024"/>
          <a:stretch/>
        </p:blipFill>
        <p:spPr>
          <a:xfrm>
            <a:off x="0" y="7101025"/>
            <a:ext cx="3063175" cy="3185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" name="Google Shape;40;p6"/>
          <p:cNvGrpSpPr/>
          <p:nvPr/>
        </p:nvGrpSpPr>
        <p:grpSpPr>
          <a:xfrm>
            <a:off x="0" y="2521205"/>
            <a:ext cx="18288118" cy="3892202"/>
            <a:chOff x="0" y="-47625"/>
            <a:chExt cx="4816592" cy="1025100"/>
          </a:xfrm>
        </p:grpSpPr>
        <p:sp>
          <p:nvSpPr>
            <p:cNvPr id="41" name="Google Shape;41;p6"/>
            <p:cNvSpPr/>
            <p:nvPr/>
          </p:nvSpPr>
          <p:spPr>
            <a:xfrm>
              <a:off x="0" y="0"/>
              <a:ext cx="4816592" cy="977355"/>
            </a:xfrm>
            <a:custGeom>
              <a:avLst/>
              <a:gdLst/>
              <a:ahLst/>
              <a:cxnLst/>
              <a:rect l="l" t="t" r="r" b="b"/>
              <a:pathLst>
                <a:path w="4816592" h="97735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977355"/>
                  </a:lnTo>
                  <a:lnTo>
                    <a:pt x="0" y="977355"/>
                  </a:lnTo>
                  <a:close/>
                </a:path>
              </a:pathLst>
            </a:custGeom>
            <a:solidFill>
              <a:srgbClr val="2DCD9D"/>
            </a:solidFill>
            <a:ln>
              <a:noFill/>
            </a:ln>
          </p:spPr>
        </p:sp>
        <p:sp>
          <p:nvSpPr>
            <p:cNvPr id="42" name="Google Shape;42;p6"/>
            <p:cNvSpPr txBox="1"/>
            <p:nvPr/>
          </p:nvSpPr>
          <p:spPr>
            <a:xfrm>
              <a:off x="0" y="-47625"/>
              <a:ext cx="4816500" cy="102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" name="Google Shape;43;p6"/>
          <p:cNvSpPr/>
          <p:nvPr/>
        </p:nvSpPr>
        <p:spPr>
          <a:xfrm>
            <a:off x="1057275" y="692369"/>
            <a:ext cx="672662" cy="672662"/>
          </a:xfrm>
          <a:custGeom>
            <a:avLst/>
            <a:gdLst/>
            <a:ahLst/>
            <a:cxnLst/>
            <a:rect l="l" t="t" r="r" b="b"/>
            <a:pathLst>
              <a:path w="672662" h="672662" extrusionOk="0">
                <a:moveTo>
                  <a:pt x="0" y="0"/>
                </a:moveTo>
                <a:lnTo>
                  <a:pt x="672662" y="0"/>
                </a:lnTo>
                <a:lnTo>
                  <a:pt x="672662" y="672662"/>
                </a:lnTo>
                <a:lnTo>
                  <a:pt x="0" y="6726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" name="Google Shape;44;p6"/>
          <p:cNvSpPr>
            <a:spLocks noGrp="1"/>
          </p:cNvSpPr>
          <p:nvPr>
            <p:ph type="pic" idx="2"/>
          </p:nvPr>
        </p:nvSpPr>
        <p:spPr>
          <a:xfrm>
            <a:off x="1150600" y="3122500"/>
            <a:ext cx="4782600" cy="2860800"/>
          </a:xfrm>
          <a:prstGeom prst="roundRect">
            <a:avLst>
              <a:gd name="adj" fmla="val 9271"/>
            </a:avLst>
          </a:prstGeom>
          <a:noFill/>
          <a:ln>
            <a:noFill/>
          </a:ln>
        </p:spPr>
      </p:sp>
      <p:sp>
        <p:nvSpPr>
          <p:cNvPr id="45" name="Google Shape;45;p6"/>
          <p:cNvSpPr>
            <a:spLocks noGrp="1"/>
          </p:cNvSpPr>
          <p:nvPr>
            <p:ph type="pic" idx="3"/>
          </p:nvPr>
        </p:nvSpPr>
        <p:spPr>
          <a:xfrm>
            <a:off x="6752763" y="3122500"/>
            <a:ext cx="4782600" cy="2860800"/>
          </a:xfrm>
          <a:prstGeom prst="roundRect">
            <a:avLst>
              <a:gd name="adj" fmla="val 9271"/>
            </a:avLst>
          </a:prstGeom>
          <a:noFill/>
          <a:ln>
            <a:noFill/>
          </a:ln>
        </p:spPr>
      </p:sp>
      <p:sp>
        <p:nvSpPr>
          <p:cNvPr id="46" name="Google Shape;46;p6"/>
          <p:cNvSpPr>
            <a:spLocks noGrp="1"/>
          </p:cNvSpPr>
          <p:nvPr>
            <p:ph type="pic" idx="4"/>
          </p:nvPr>
        </p:nvSpPr>
        <p:spPr>
          <a:xfrm>
            <a:off x="12354938" y="3122500"/>
            <a:ext cx="4782600" cy="2860800"/>
          </a:xfrm>
          <a:prstGeom prst="roundRect">
            <a:avLst>
              <a:gd name="adj" fmla="val 9271"/>
            </a:avLst>
          </a:prstGeom>
          <a:noFill/>
          <a:ln>
            <a:noFill/>
          </a:ln>
        </p:spPr>
      </p:sp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1105525" y="692375"/>
            <a:ext cx="16077000" cy="13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News Cycle"/>
              <a:buNone/>
              <a:defRPr sz="8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1150600" y="6770125"/>
            <a:ext cx="4782600" cy="28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marL="914400" marR="0" lvl="1" indent="-3556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2pPr>
            <a:lvl3pPr marL="1371600" marR="0" lvl="2" indent="-355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»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5"/>
          </p:nvPr>
        </p:nvSpPr>
        <p:spPr>
          <a:xfrm>
            <a:off x="6752775" y="6770125"/>
            <a:ext cx="4782600" cy="28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marL="914400" marR="0" lvl="1" indent="-3556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2pPr>
            <a:lvl3pPr marL="1371600" marR="0" lvl="2" indent="-355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»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6"/>
          </p:nvPr>
        </p:nvSpPr>
        <p:spPr>
          <a:xfrm>
            <a:off x="12354950" y="6770125"/>
            <a:ext cx="4782600" cy="28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marL="914400" marR="0" lvl="1" indent="-3556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2pPr>
            <a:lvl3pPr marL="1371600" marR="0" lvl="2" indent="-355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»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7"/>
          <p:cNvGrpSpPr/>
          <p:nvPr/>
        </p:nvGrpSpPr>
        <p:grpSpPr>
          <a:xfrm>
            <a:off x="-26772" y="4197689"/>
            <a:ext cx="18315107" cy="6089468"/>
            <a:chOff x="0" y="-47625"/>
            <a:chExt cx="4823700" cy="1603800"/>
          </a:xfrm>
        </p:grpSpPr>
        <p:sp>
          <p:nvSpPr>
            <p:cNvPr id="53" name="Google Shape;53;p7"/>
            <p:cNvSpPr/>
            <p:nvPr/>
          </p:nvSpPr>
          <p:spPr>
            <a:xfrm>
              <a:off x="0" y="0"/>
              <a:ext cx="4823644" cy="1556144"/>
            </a:xfrm>
            <a:custGeom>
              <a:avLst/>
              <a:gdLst/>
              <a:ahLst/>
              <a:cxnLst/>
              <a:rect l="l" t="t" r="r" b="b"/>
              <a:pathLst>
                <a:path w="4823644" h="1556144" extrusionOk="0">
                  <a:moveTo>
                    <a:pt x="0" y="0"/>
                  </a:moveTo>
                  <a:lnTo>
                    <a:pt x="4823644" y="0"/>
                  </a:lnTo>
                  <a:lnTo>
                    <a:pt x="4823644" y="1556144"/>
                  </a:lnTo>
                  <a:lnTo>
                    <a:pt x="0" y="1556144"/>
                  </a:lnTo>
                  <a:close/>
                </a:path>
              </a:pathLst>
            </a:custGeom>
            <a:solidFill>
              <a:srgbClr val="2DCD9D"/>
            </a:solidFill>
            <a:ln>
              <a:noFill/>
            </a:ln>
          </p:spPr>
        </p:sp>
        <p:sp>
          <p:nvSpPr>
            <p:cNvPr id="54" name="Google Shape;54;p7"/>
            <p:cNvSpPr txBox="1"/>
            <p:nvPr/>
          </p:nvSpPr>
          <p:spPr>
            <a:xfrm>
              <a:off x="0" y="-47625"/>
              <a:ext cx="4823700" cy="160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7"/>
          <p:cNvSpPr/>
          <p:nvPr/>
        </p:nvSpPr>
        <p:spPr>
          <a:xfrm>
            <a:off x="447220" y="399215"/>
            <a:ext cx="1672695" cy="1672695"/>
          </a:xfrm>
          <a:custGeom>
            <a:avLst/>
            <a:gdLst/>
            <a:ahLst/>
            <a:cxnLst/>
            <a:rect l="l" t="t" r="r" b="b"/>
            <a:pathLst>
              <a:path w="1672695" h="1672695" extrusionOk="0">
                <a:moveTo>
                  <a:pt x="0" y="0"/>
                </a:moveTo>
                <a:lnTo>
                  <a:pt x="1672695" y="0"/>
                </a:lnTo>
                <a:lnTo>
                  <a:pt x="1672695" y="1672695"/>
                </a:lnTo>
                <a:lnTo>
                  <a:pt x="0" y="16726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2928050" y="622800"/>
            <a:ext cx="5389500" cy="3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News Cycle"/>
              <a:buNone/>
              <a:defRPr sz="8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9495600" y="622800"/>
            <a:ext cx="7763700" cy="30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marL="914400" marR="0" lvl="1" indent="-3556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2pPr>
            <a:lvl3pPr marL="1371600" marR="0" lvl="2" indent="-355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»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9pPr>
          </a:lstStyle>
          <a:p>
            <a:endParaRPr/>
          </a:p>
        </p:txBody>
      </p:sp>
      <p:sp>
        <p:nvSpPr>
          <p:cNvPr id="58" name="Google Shape;58;p7"/>
          <p:cNvSpPr>
            <a:spLocks noGrp="1"/>
          </p:cNvSpPr>
          <p:nvPr>
            <p:ph type="pic" idx="2"/>
          </p:nvPr>
        </p:nvSpPr>
        <p:spPr>
          <a:xfrm>
            <a:off x="734725" y="5139475"/>
            <a:ext cx="6252000" cy="4439400"/>
          </a:xfrm>
          <a:prstGeom prst="roundRect">
            <a:avLst>
              <a:gd name="adj" fmla="val 9271"/>
            </a:avLst>
          </a:prstGeom>
          <a:noFill/>
          <a:ln>
            <a:noFill/>
          </a:ln>
        </p:spPr>
      </p:sp>
      <p:sp>
        <p:nvSpPr>
          <p:cNvPr id="59" name="Google Shape;59;p7"/>
          <p:cNvSpPr>
            <a:spLocks noGrp="1"/>
          </p:cNvSpPr>
          <p:nvPr>
            <p:ph type="pic" idx="3"/>
          </p:nvPr>
        </p:nvSpPr>
        <p:spPr>
          <a:xfrm>
            <a:off x="7378300" y="5139475"/>
            <a:ext cx="10126500" cy="4439400"/>
          </a:xfrm>
          <a:prstGeom prst="roundRect">
            <a:avLst>
              <a:gd name="adj" fmla="val 9271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rgbClr val="2DCD9D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8"/>
          <p:cNvSpPr/>
          <p:nvPr/>
        </p:nvSpPr>
        <p:spPr>
          <a:xfrm>
            <a:off x="4327226" y="7800243"/>
            <a:ext cx="3168781" cy="3168781"/>
          </a:xfrm>
          <a:custGeom>
            <a:avLst/>
            <a:gdLst/>
            <a:ahLst/>
            <a:cxnLst/>
            <a:rect l="l" t="t" r="r" b="b"/>
            <a:pathLst>
              <a:path w="3168781" h="3168781" extrusionOk="0">
                <a:moveTo>
                  <a:pt x="0" y="0"/>
                </a:moveTo>
                <a:lnTo>
                  <a:pt x="3168781" y="0"/>
                </a:lnTo>
                <a:lnTo>
                  <a:pt x="3168781" y="3168782"/>
                </a:lnTo>
                <a:lnTo>
                  <a:pt x="0" y="31687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" name="Google Shape;62;p8"/>
          <p:cNvSpPr txBox="1">
            <a:spLocks noGrp="1"/>
          </p:cNvSpPr>
          <p:nvPr>
            <p:ph type="title"/>
          </p:nvPr>
        </p:nvSpPr>
        <p:spPr>
          <a:xfrm>
            <a:off x="9862700" y="1736325"/>
            <a:ext cx="5389500" cy="33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7E8"/>
              </a:buClr>
              <a:buSzPts val="8000"/>
              <a:buFont typeface="News Cycle"/>
              <a:buNone/>
              <a:defRPr sz="8000" i="0" u="none" strike="noStrike" cap="none">
                <a:solidFill>
                  <a:srgbClr val="FFF7E8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7E8"/>
              </a:buClr>
              <a:buSzPts val="1400"/>
              <a:buNone/>
              <a:defRPr sz="1800">
                <a:solidFill>
                  <a:srgbClr val="FFF7E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7E8"/>
              </a:buClr>
              <a:buSzPts val="1400"/>
              <a:buNone/>
              <a:defRPr sz="1800">
                <a:solidFill>
                  <a:srgbClr val="FFF7E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7E8"/>
              </a:buClr>
              <a:buSzPts val="1400"/>
              <a:buNone/>
              <a:defRPr sz="1800">
                <a:solidFill>
                  <a:srgbClr val="FFF7E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7E8"/>
              </a:buClr>
              <a:buSzPts val="1400"/>
              <a:buNone/>
              <a:defRPr sz="1800">
                <a:solidFill>
                  <a:srgbClr val="FFF7E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7E8"/>
              </a:buClr>
              <a:buSzPts val="1400"/>
              <a:buNone/>
              <a:defRPr sz="1800">
                <a:solidFill>
                  <a:srgbClr val="FFF7E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7E8"/>
              </a:buClr>
              <a:buSzPts val="1400"/>
              <a:buNone/>
              <a:defRPr sz="1800">
                <a:solidFill>
                  <a:srgbClr val="FFF7E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7E8"/>
              </a:buClr>
              <a:buSzPts val="1400"/>
              <a:buNone/>
              <a:defRPr sz="1800">
                <a:solidFill>
                  <a:srgbClr val="FFF7E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7E8"/>
              </a:buClr>
              <a:buSzPts val="1400"/>
              <a:buNone/>
              <a:defRPr sz="1800">
                <a:solidFill>
                  <a:srgbClr val="FFF7E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1"/>
          </p:nvPr>
        </p:nvSpPr>
        <p:spPr>
          <a:xfrm>
            <a:off x="9862700" y="5531175"/>
            <a:ext cx="7763700" cy="30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>
              <a:spcBef>
                <a:spcPts val="640"/>
              </a:spcBef>
              <a:spcAft>
                <a:spcPts val="0"/>
              </a:spcAft>
              <a:buClr>
                <a:srgbClr val="FFF7E8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rgbClr val="FFF7E8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marL="914400" marR="0" lvl="1" indent="-355600" algn="l">
              <a:spcBef>
                <a:spcPts val="560"/>
              </a:spcBef>
              <a:spcAft>
                <a:spcPts val="0"/>
              </a:spcAft>
              <a:buClr>
                <a:srgbClr val="FFF7E8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rgbClr val="FFF7E8"/>
                </a:solidFill>
                <a:latin typeface="News Cycle"/>
                <a:ea typeface="News Cycle"/>
                <a:cs typeface="News Cycle"/>
                <a:sym typeface="News Cycle"/>
              </a:defRPr>
            </a:lvl2pPr>
            <a:lvl3pPr marL="1371600" marR="0" lvl="2" indent="-355600" algn="l">
              <a:spcBef>
                <a:spcPts val="480"/>
              </a:spcBef>
              <a:spcAft>
                <a:spcPts val="0"/>
              </a:spcAft>
              <a:buClr>
                <a:srgbClr val="FFF7E8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rgbClr val="FFF7E8"/>
                </a:solidFill>
                <a:latin typeface="News Cycle"/>
                <a:ea typeface="News Cycle"/>
                <a:cs typeface="News Cycle"/>
                <a:sym typeface="News Cycle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rgbClr val="FFF7E8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rgbClr val="FFF7E8"/>
                </a:solidFill>
                <a:latin typeface="News Cycle"/>
                <a:ea typeface="News Cycle"/>
                <a:cs typeface="News Cycle"/>
                <a:sym typeface="News Cycle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rgbClr val="FFF7E8"/>
              </a:buClr>
              <a:buSzPts val="2000"/>
              <a:buFont typeface="News Cycle"/>
              <a:buChar char="»"/>
              <a:defRPr sz="2000" i="0" u="none" strike="noStrike" cap="none">
                <a:solidFill>
                  <a:srgbClr val="FFF7E8"/>
                </a:solidFill>
                <a:latin typeface="News Cycle"/>
                <a:ea typeface="News Cycle"/>
                <a:cs typeface="News Cycle"/>
                <a:sym typeface="News Cycle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rgbClr val="FFF7E8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rgbClr val="FFF7E8"/>
                </a:solidFill>
                <a:latin typeface="News Cycle"/>
                <a:ea typeface="News Cycle"/>
                <a:cs typeface="News Cycle"/>
                <a:sym typeface="News Cycle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rgbClr val="FFF7E8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rgbClr val="FFF7E8"/>
                </a:solidFill>
                <a:latin typeface="News Cycle"/>
                <a:ea typeface="News Cycle"/>
                <a:cs typeface="News Cycle"/>
                <a:sym typeface="News Cycle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rgbClr val="FFF7E8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rgbClr val="FFF7E8"/>
                </a:solidFill>
                <a:latin typeface="News Cycle"/>
                <a:ea typeface="News Cycle"/>
                <a:cs typeface="News Cycle"/>
                <a:sym typeface="News Cycle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rgbClr val="FFF7E8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rgbClr val="FFF7E8"/>
                </a:solidFill>
                <a:latin typeface="News Cycle"/>
                <a:ea typeface="News Cycle"/>
                <a:cs typeface="News Cycle"/>
                <a:sym typeface="News Cycle"/>
              </a:defRPr>
            </a:lvl9pPr>
          </a:lstStyle>
          <a:p>
            <a:endParaRPr/>
          </a:p>
        </p:txBody>
      </p:sp>
      <p:sp>
        <p:nvSpPr>
          <p:cNvPr id="64" name="Google Shape;64;p8"/>
          <p:cNvSpPr>
            <a:spLocks noGrp="1"/>
          </p:cNvSpPr>
          <p:nvPr>
            <p:ph type="pic" idx="2"/>
          </p:nvPr>
        </p:nvSpPr>
        <p:spPr>
          <a:xfrm>
            <a:off x="4327225" y="606500"/>
            <a:ext cx="4899600" cy="3805200"/>
          </a:xfrm>
          <a:prstGeom prst="roundRect">
            <a:avLst>
              <a:gd name="adj" fmla="val 9271"/>
            </a:avLst>
          </a:prstGeom>
          <a:noFill/>
          <a:ln>
            <a:noFill/>
          </a:ln>
        </p:spPr>
      </p:sp>
      <p:sp>
        <p:nvSpPr>
          <p:cNvPr id="65" name="Google Shape;65;p8"/>
          <p:cNvSpPr>
            <a:spLocks noGrp="1"/>
          </p:cNvSpPr>
          <p:nvPr>
            <p:ph type="pic" idx="3"/>
          </p:nvPr>
        </p:nvSpPr>
        <p:spPr>
          <a:xfrm>
            <a:off x="781925" y="4796400"/>
            <a:ext cx="6762600" cy="4794600"/>
          </a:xfrm>
          <a:prstGeom prst="roundRect">
            <a:avLst>
              <a:gd name="adj" fmla="val 9271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ws Cycle"/>
              <a:buNone/>
              <a:defRPr sz="44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1pPr>
            <a:lvl2pPr marL="914400" marR="0" lvl="1" indent="-3556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2pPr>
            <a:lvl3pPr marL="1371600" marR="0" lvl="2" indent="-355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–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»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ews Cycle"/>
              <a:buChar char="•"/>
              <a:defRPr sz="2000" i="0" u="none" strike="noStrike" cap="none">
                <a:solidFill>
                  <a:schemeClr val="dk1"/>
                </a:solidFill>
                <a:latin typeface="News Cycle"/>
                <a:ea typeface="News Cycle"/>
                <a:cs typeface="News Cycle"/>
                <a:sym typeface="News Cycl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fif"/><Relationship Id="rId4" Type="http://schemas.openxmlformats.org/officeDocument/2006/relationships/image" Target="../media/image14.jf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5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sacademy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7292" y="3837905"/>
            <a:ext cx="4281383" cy="59761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" name="Google Shape;72;p9"/>
          <p:cNvGrpSpPr/>
          <p:nvPr/>
        </p:nvGrpSpPr>
        <p:grpSpPr>
          <a:xfrm>
            <a:off x="612478" y="4260823"/>
            <a:ext cx="8823202" cy="1394972"/>
            <a:chOff x="0" y="-38100"/>
            <a:chExt cx="2323806" cy="367400"/>
          </a:xfrm>
        </p:grpSpPr>
        <p:sp>
          <p:nvSpPr>
            <p:cNvPr id="73" name="Google Shape;73;p9"/>
            <p:cNvSpPr/>
            <p:nvPr/>
          </p:nvSpPr>
          <p:spPr>
            <a:xfrm>
              <a:off x="0" y="0"/>
              <a:ext cx="2323806" cy="329300"/>
            </a:xfrm>
            <a:custGeom>
              <a:avLst/>
              <a:gdLst/>
              <a:ahLst/>
              <a:cxnLst/>
              <a:rect l="l" t="t" r="r" b="b"/>
              <a:pathLst>
                <a:path w="2323806" h="329300" extrusionOk="0">
                  <a:moveTo>
                    <a:pt x="17549" y="0"/>
                  </a:moveTo>
                  <a:lnTo>
                    <a:pt x="2306257" y="0"/>
                  </a:lnTo>
                  <a:cubicBezTo>
                    <a:pt x="2315949" y="0"/>
                    <a:pt x="2323806" y="7857"/>
                    <a:pt x="2323806" y="17549"/>
                  </a:cubicBezTo>
                  <a:lnTo>
                    <a:pt x="2323806" y="311751"/>
                  </a:lnTo>
                  <a:cubicBezTo>
                    <a:pt x="2323806" y="321443"/>
                    <a:pt x="2315949" y="329300"/>
                    <a:pt x="2306257" y="329300"/>
                  </a:cubicBezTo>
                  <a:lnTo>
                    <a:pt x="17549" y="329300"/>
                  </a:lnTo>
                  <a:cubicBezTo>
                    <a:pt x="7857" y="329300"/>
                    <a:pt x="0" y="321443"/>
                    <a:pt x="0" y="311751"/>
                  </a:cubicBezTo>
                  <a:lnTo>
                    <a:pt x="0" y="17549"/>
                  </a:lnTo>
                  <a:cubicBezTo>
                    <a:pt x="0" y="7857"/>
                    <a:pt x="7857" y="0"/>
                    <a:pt x="17549" y="0"/>
                  </a:cubicBezTo>
                  <a:close/>
                </a:path>
              </a:pathLst>
            </a:custGeom>
            <a:solidFill>
              <a:srgbClr val="2DCD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9"/>
            <p:cNvSpPr txBox="1"/>
            <p:nvPr/>
          </p:nvSpPr>
          <p:spPr>
            <a:xfrm>
              <a:off x="0" y="-38100"/>
              <a:ext cx="2323806" cy="36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" name="Google Shape;71;p9"/>
          <p:cNvSpPr/>
          <p:nvPr/>
        </p:nvSpPr>
        <p:spPr>
          <a:xfrm>
            <a:off x="1966682" y="1823142"/>
            <a:ext cx="1742760" cy="1742760"/>
          </a:xfrm>
          <a:custGeom>
            <a:avLst/>
            <a:gdLst/>
            <a:ahLst/>
            <a:cxnLst/>
            <a:rect l="l" t="t" r="r" b="b"/>
            <a:pathLst>
              <a:path w="1742760" h="1742760" extrusionOk="0">
                <a:moveTo>
                  <a:pt x="0" y="0"/>
                </a:moveTo>
                <a:lnTo>
                  <a:pt x="1742760" y="0"/>
                </a:lnTo>
                <a:lnTo>
                  <a:pt x="1742760" y="1742760"/>
                </a:lnTo>
                <a:lnTo>
                  <a:pt x="0" y="17427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5" name="Google Shape;75;p9"/>
          <p:cNvSpPr/>
          <p:nvPr/>
        </p:nvSpPr>
        <p:spPr>
          <a:xfrm>
            <a:off x="15744755" y="6745501"/>
            <a:ext cx="2196330" cy="1947973"/>
          </a:xfrm>
          <a:custGeom>
            <a:avLst/>
            <a:gdLst/>
            <a:ahLst/>
            <a:cxnLst/>
            <a:rect l="l" t="t" r="r" b="b"/>
            <a:pathLst>
              <a:path w="1396846" h="1396846" extrusionOk="0">
                <a:moveTo>
                  <a:pt x="0" y="0"/>
                </a:moveTo>
                <a:lnTo>
                  <a:pt x="1396846" y="0"/>
                </a:lnTo>
                <a:lnTo>
                  <a:pt x="1396846" y="1396846"/>
                </a:lnTo>
                <a:lnTo>
                  <a:pt x="0" y="1396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6" name="Google Shape;76;p9"/>
          <p:cNvSpPr txBox="1"/>
          <p:nvPr/>
        </p:nvSpPr>
        <p:spPr>
          <a:xfrm>
            <a:off x="814082" y="4340562"/>
            <a:ext cx="9231349" cy="2956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4998"/>
              </a:lnSpc>
              <a:spcAft>
                <a:spcPts val="0"/>
              </a:spcAft>
              <a:buNone/>
            </a:pPr>
            <a:r>
              <a:rPr lang="ru-RU" sz="12000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РЕФЛЕКСИЯ:</a:t>
            </a:r>
            <a:r>
              <a:rPr lang="en-US" sz="12999" b="0" i="0" u="none" strike="noStrike" cap="none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 </a:t>
            </a:r>
            <a:r>
              <a:rPr lang="ru-RU" sz="4800" b="0" i="0" u="none" strike="noStrike" cap="none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ОСОЗНАННОЕ ПОНИМАНИЕ ПРОЙДЕННОГО УРОКА</a:t>
            </a:r>
            <a:endParaRPr lang="ru-RU" sz="4800" dirty="0"/>
          </a:p>
        </p:txBody>
      </p:sp>
      <p:sp>
        <p:nvSpPr>
          <p:cNvPr id="78" name="Google Shape;78;p9"/>
          <p:cNvSpPr txBox="1"/>
          <p:nvPr/>
        </p:nvSpPr>
        <p:spPr>
          <a:xfrm>
            <a:off x="2317601" y="286356"/>
            <a:ext cx="13761417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ru-RU" sz="2400" b="1" dirty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К</a:t>
            </a:r>
            <a:r>
              <a:rPr lang="ru-RU" sz="2400" b="1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раевое </a:t>
            </a:r>
            <a:r>
              <a:rPr lang="ru-RU" sz="2400" b="1" dirty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государственное бюджетное профессиональное образовательное </a:t>
            </a:r>
            <a:r>
              <a:rPr lang="ru-RU" sz="2400" b="1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учреждение </a:t>
            </a:r>
          </a:p>
          <a:p>
            <a:pPr lvl="0" algn="ctr">
              <a:lnSpc>
                <a:spcPct val="140000"/>
              </a:lnSpc>
            </a:pPr>
            <a:r>
              <a:rPr lang="ru-RU" sz="2400" b="1" dirty="0">
                <a:latin typeface="News Cycle" panose="020B0604020202020204" charset="2"/>
                <a:cs typeface="News Cycle" panose="020B0604020202020204" charset="2"/>
              </a:rPr>
              <a:t>«Вяземский лесхоз-техникум им. Н.В. Усенко»</a:t>
            </a:r>
            <a:endParaRPr sz="2400" b="1" dirty="0">
              <a:latin typeface="News Cycle" panose="020B0604020202020204" charset="2"/>
              <a:cs typeface="News Cycle" panose="020B0604020202020204" charset="2"/>
            </a:endParaRPr>
          </a:p>
        </p:txBody>
      </p:sp>
      <p:sp>
        <p:nvSpPr>
          <p:cNvPr id="80" name="Google Shape;80;p9"/>
          <p:cNvSpPr txBox="1"/>
          <p:nvPr/>
        </p:nvSpPr>
        <p:spPr>
          <a:xfrm>
            <a:off x="13548426" y="6601122"/>
            <a:ext cx="4392659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Aft>
                <a:spcPts val="600"/>
              </a:spcAft>
              <a:buNone/>
            </a:pPr>
            <a:r>
              <a:rPr lang="ru-RU" sz="4000" b="1" dirty="0" smtClean="0">
                <a:solidFill>
                  <a:srgbClr val="1E1A1B"/>
                </a:solidFill>
                <a:latin typeface="News Cycle"/>
                <a:cs typeface="News Cycle"/>
                <a:sym typeface="News Cycle"/>
              </a:rPr>
              <a:t>Кирсанова</a:t>
            </a:r>
          </a:p>
          <a:p>
            <a:pPr marL="0" marR="0" lvl="0" indent="0" algn="l" rtl="0">
              <a:spcAft>
                <a:spcPts val="600"/>
              </a:spcAft>
              <a:buNone/>
            </a:pPr>
            <a:r>
              <a:rPr lang="ru-RU" sz="4000" b="1" dirty="0" smtClean="0">
                <a:solidFill>
                  <a:srgbClr val="1E1A1B"/>
                </a:solidFill>
                <a:latin typeface="News Cycle"/>
                <a:cs typeface="News Cycle"/>
                <a:sym typeface="News Cycle"/>
              </a:rPr>
              <a:t>Елена Петровна</a:t>
            </a:r>
            <a:r>
              <a:rPr lang="ru-RU" sz="3200" b="1" dirty="0" smtClean="0">
                <a:solidFill>
                  <a:srgbClr val="1E1A1B"/>
                </a:solidFill>
                <a:latin typeface="News Cycle"/>
                <a:cs typeface="News Cycle"/>
                <a:sym typeface="News Cycle"/>
              </a:rPr>
              <a:t>, 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-RU" sz="3200" b="1" dirty="0" smtClean="0">
                <a:solidFill>
                  <a:srgbClr val="1E1A1B"/>
                </a:solidFill>
                <a:latin typeface="News Cycle"/>
                <a:cs typeface="News Cycle"/>
                <a:sym typeface="News Cycle"/>
              </a:rPr>
              <a:t>преподаватель математики и физики</a:t>
            </a:r>
            <a:endParaRPr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1852380" y="2002116"/>
            <a:ext cx="15248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u="sng" dirty="0" smtClean="0"/>
              <a:t>Конкурс:</a:t>
            </a:r>
            <a:r>
              <a:rPr lang="ru-RU" sz="3600" dirty="0" smtClean="0"/>
              <a:t>      «Организация учебного занятия: мои приемы и методы»</a:t>
            </a:r>
            <a:endParaRPr lang="ru-RU" sz="3600" dirty="0"/>
          </a:p>
        </p:txBody>
      </p:sp>
      <p:sp>
        <p:nvSpPr>
          <p:cNvPr id="15" name="TextBox 14"/>
          <p:cNvSpPr txBox="1"/>
          <p:nvPr/>
        </p:nvSpPr>
        <p:spPr>
          <a:xfrm>
            <a:off x="1852380" y="2570562"/>
            <a:ext cx="14691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u="sng" dirty="0" smtClean="0"/>
              <a:t>Номинация:</a:t>
            </a:r>
            <a:r>
              <a:rPr lang="ru-RU" sz="3600" dirty="0" smtClean="0"/>
              <a:t> Рефлексия учебной деятельности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11"/>
          <p:cNvGrpSpPr/>
          <p:nvPr/>
        </p:nvGrpSpPr>
        <p:grpSpPr>
          <a:xfrm>
            <a:off x="12019174" y="-180826"/>
            <a:ext cx="6268826" cy="10467826"/>
            <a:chOff x="0" y="-47625"/>
            <a:chExt cx="1651049" cy="2756958"/>
          </a:xfrm>
        </p:grpSpPr>
        <p:sp>
          <p:nvSpPr>
            <p:cNvPr id="106" name="Google Shape;106;p11"/>
            <p:cNvSpPr/>
            <p:nvPr/>
          </p:nvSpPr>
          <p:spPr>
            <a:xfrm>
              <a:off x="0" y="0"/>
              <a:ext cx="1651049" cy="2709333"/>
            </a:xfrm>
            <a:custGeom>
              <a:avLst/>
              <a:gdLst/>
              <a:ahLst/>
              <a:cxnLst/>
              <a:rect l="l" t="t" r="r" b="b"/>
              <a:pathLst>
                <a:path w="1651049" h="2709333" extrusionOk="0">
                  <a:moveTo>
                    <a:pt x="0" y="0"/>
                  </a:moveTo>
                  <a:lnTo>
                    <a:pt x="1651049" y="0"/>
                  </a:lnTo>
                  <a:lnTo>
                    <a:pt x="165104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DCD9D"/>
            </a:solidFill>
            <a:ln>
              <a:noFill/>
            </a:ln>
          </p:spPr>
        </p:sp>
        <p:sp>
          <p:nvSpPr>
            <p:cNvPr id="107" name="Google Shape;107;p11"/>
            <p:cNvSpPr txBox="1"/>
            <p:nvPr/>
          </p:nvSpPr>
          <p:spPr>
            <a:xfrm>
              <a:off x="0" y="-47625"/>
              <a:ext cx="1651049" cy="27569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11"/>
          <p:cNvSpPr/>
          <p:nvPr/>
        </p:nvSpPr>
        <p:spPr>
          <a:xfrm>
            <a:off x="1028700" y="1648995"/>
            <a:ext cx="1784584" cy="1784584"/>
          </a:xfrm>
          <a:custGeom>
            <a:avLst/>
            <a:gdLst/>
            <a:ahLst/>
            <a:cxnLst/>
            <a:rect l="l" t="t" r="r" b="b"/>
            <a:pathLst>
              <a:path w="1784584" h="1784584" extrusionOk="0">
                <a:moveTo>
                  <a:pt x="0" y="0"/>
                </a:moveTo>
                <a:lnTo>
                  <a:pt x="1784584" y="0"/>
                </a:lnTo>
                <a:lnTo>
                  <a:pt x="1784584" y="1784583"/>
                </a:lnTo>
                <a:lnTo>
                  <a:pt x="0" y="17845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10" name="Google Shape;110;p11"/>
          <p:cNvGrpSpPr/>
          <p:nvPr/>
        </p:nvGrpSpPr>
        <p:grpSpPr>
          <a:xfrm>
            <a:off x="5030311" y="3681715"/>
            <a:ext cx="4610993" cy="1087438"/>
            <a:chOff x="0" y="-38100"/>
            <a:chExt cx="1019652" cy="286403"/>
          </a:xfrm>
        </p:grpSpPr>
        <p:sp>
          <p:nvSpPr>
            <p:cNvPr id="111" name="Google Shape;111;p11"/>
            <p:cNvSpPr/>
            <p:nvPr/>
          </p:nvSpPr>
          <p:spPr>
            <a:xfrm>
              <a:off x="0" y="0"/>
              <a:ext cx="1019652" cy="248303"/>
            </a:xfrm>
            <a:custGeom>
              <a:avLst/>
              <a:gdLst/>
              <a:ahLst/>
              <a:cxnLst/>
              <a:rect l="l" t="t" r="r" b="b"/>
              <a:pathLst>
                <a:path w="1019652" h="248303" extrusionOk="0">
                  <a:moveTo>
                    <a:pt x="39994" y="0"/>
                  </a:moveTo>
                  <a:lnTo>
                    <a:pt x="979658" y="0"/>
                  </a:lnTo>
                  <a:cubicBezTo>
                    <a:pt x="990265" y="0"/>
                    <a:pt x="1000438" y="4214"/>
                    <a:pt x="1007938" y="11714"/>
                  </a:cubicBezTo>
                  <a:cubicBezTo>
                    <a:pt x="1015439" y="19215"/>
                    <a:pt x="1019652" y="29387"/>
                    <a:pt x="1019652" y="39994"/>
                  </a:cubicBezTo>
                  <a:lnTo>
                    <a:pt x="1019652" y="208309"/>
                  </a:lnTo>
                  <a:cubicBezTo>
                    <a:pt x="1019652" y="230397"/>
                    <a:pt x="1001746" y="248303"/>
                    <a:pt x="979658" y="248303"/>
                  </a:cubicBezTo>
                  <a:lnTo>
                    <a:pt x="39994" y="248303"/>
                  </a:lnTo>
                  <a:cubicBezTo>
                    <a:pt x="29387" y="248303"/>
                    <a:pt x="19215" y="244090"/>
                    <a:pt x="11714" y="236589"/>
                  </a:cubicBezTo>
                  <a:cubicBezTo>
                    <a:pt x="4214" y="229089"/>
                    <a:pt x="0" y="218916"/>
                    <a:pt x="0" y="208309"/>
                  </a:cubicBezTo>
                  <a:lnTo>
                    <a:pt x="0" y="39994"/>
                  </a:lnTo>
                  <a:cubicBezTo>
                    <a:pt x="0" y="17906"/>
                    <a:pt x="17906" y="0"/>
                    <a:pt x="39994" y="0"/>
                  </a:cubicBezTo>
                  <a:close/>
                </a:path>
              </a:pathLst>
            </a:custGeom>
            <a:solidFill>
              <a:srgbClr val="2DCD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 txBox="1"/>
            <p:nvPr/>
          </p:nvSpPr>
          <p:spPr>
            <a:xfrm>
              <a:off x="0" y="-38100"/>
              <a:ext cx="1019652" cy="2864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3" name="Google Shape;113;p11"/>
          <p:cNvSpPr txBox="1"/>
          <p:nvPr/>
        </p:nvSpPr>
        <p:spPr>
          <a:xfrm>
            <a:off x="1028700" y="3616062"/>
            <a:ext cx="98520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i="0" u="none" strike="noStrike" cap="none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ЧТО ТАКОЕ РЕФЛЕКСИЯ?</a:t>
            </a:r>
            <a:r>
              <a:rPr lang="ru-RU" sz="8000" b="1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?</a:t>
            </a:r>
            <a:endParaRPr dirty="0"/>
          </a:p>
        </p:txBody>
      </p:sp>
      <p:sp>
        <p:nvSpPr>
          <p:cNvPr id="114" name="Google Shape;114;p11"/>
          <p:cNvSpPr txBox="1"/>
          <p:nvPr/>
        </p:nvSpPr>
        <p:spPr>
          <a:xfrm>
            <a:off x="1085125" y="4960147"/>
            <a:ext cx="7043400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0" i="0" u="none" strike="noStrike" cap="none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Рефлексия – этап урока, на котором студенты самостоятельно анализируют свою работу, эмоциональное состояние и то, насколько хорошо они усвоили материал. </a:t>
            </a:r>
            <a:endParaRPr sz="3200" dirty="0"/>
          </a:p>
        </p:txBody>
      </p:sp>
      <p:pic>
        <p:nvPicPr>
          <p:cNvPr id="115" name="Google Shape;115;p11"/>
          <p:cNvPicPr preferRelativeResize="0"/>
          <p:nvPr/>
        </p:nvPicPr>
        <p:blipFill rotWithShape="1">
          <a:blip r:embed="rId4">
            <a:alphaModFix/>
          </a:blip>
          <a:srcRect b="5606"/>
          <a:stretch/>
        </p:blipFill>
        <p:spPr>
          <a:xfrm>
            <a:off x="11271433" y="1701064"/>
            <a:ext cx="5573301" cy="5193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14"/>
          <p:cNvGrpSpPr/>
          <p:nvPr/>
        </p:nvGrpSpPr>
        <p:grpSpPr>
          <a:xfrm>
            <a:off x="1495375" y="3941186"/>
            <a:ext cx="6319925" cy="1142728"/>
            <a:chOff x="0" y="0"/>
            <a:chExt cx="862456" cy="300965"/>
          </a:xfrm>
        </p:grpSpPr>
        <p:sp>
          <p:nvSpPr>
            <p:cNvPr id="158" name="Google Shape;158;p14"/>
            <p:cNvSpPr/>
            <p:nvPr/>
          </p:nvSpPr>
          <p:spPr>
            <a:xfrm>
              <a:off x="0" y="0"/>
              <a:ext cx="862456" cy="300965"/>
            </a:xfrm>
            <a:custGeom>
              <a:avLst/>
              <a:gdLst/>
              <a:ahLst/>
              <a:cxnLst/>
              <a:rect l="l" t="t" r="r" b="b"/>
              <a:pathLst>
                <a:path w="862456" h="300965" extrusionOk="0">
                  <a:moveTo>
                    <a:pt x="0" y="0"/>
                  </a:moveTo>
                  <a:lnTo>
                    <a:pt x="862456" y="0"/>
                  </a:lnTo>
                  <a:lnTo>
                    <a:pt x="862456" y="300965"/>
                  </a:lnTo>
                  <a:lnTo>
                    <a:pt x="0" y="300965"/>
                  </a:lnTo>
                  <a:close/>
                </a:path>
              </a:pathLst>
            </a:custGeom>
            <a:solidFill>
              <a:srgbClr val="2DCD9D"/>
            </a:solidFill>
            <a:ln>
              <a:noFill/>
            </a:ln>
          </p:spPr>
        </p:sp>
        <p:sp>
          <p:nvSpPr>
            <p:cNvPr id="159" name="Google Shape;159;p14"/>
            <p:cNvSpPr txBox="1"/>
            <p:nvPr/>
          </p:nvSpPr>
          <p:spPr>
            <a:xfrm>
              <a:off x="0" y="28575"/>
              <a:ext cx="862456" cy="272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800" b="1" dirty="0" smtClean="0">
                  <a:solidFill>
                    <a:srgbClr val="FFF7E8"/>
                  </a:solidFill>
                  <a:latin typeface="News Cycle"/>
                  <a:cs typeface="News Cycle"/>
                  <a:sym typeface="News Cycle"/>
                </a:rPr>
                <a:t>СТУДЕНТАМ</a:t>
              </a:r>
              <a:endParaRPr sz="4800" dirty="0"/>
            </a:p>
          </p:txBody>
        </p:sp>
      </p:grpSp>
      <p:grpSp>
        <p:nvGrpSpPr>
          <p:cNvPr id="160" name="Google Shape;160;p14"/>
          <p:cNvGrpSpPr/>
          <p:nvPr/>
        </p:nvGrpSpPr>
        <p:grpSpPr>
          <a:xfrm>
            <a:off x="10748874" y="4047590"/>
            <a:ext cx="6319925" cy="1142728"/>
            <a:chOff x="0" y="0"/>
            <a:chExt cx="862456" cy="300965"/>
          </a:xfrm>
        </p:grpSpPr>
        <p:sp>
          <p:nvSpPr>
            <p:cNvPr id="161" name="Google Shape;161;p14"/>
            <p:cNvSpPr/>
            <p:nvPr/>
          </p:nvSpPr>
          <p:spPr>
            <a:xfrm>
              <a:off x="0" y="0"/>
              <a:ext cx="862456" cy="300965"/>
            </a:xfrm>
            <a:custGeom>
              <a:avLst/>
              <a:gdLst/>
              <a:ahLst/>
              <a:cxnLst/>
              <a:rect l="l" t="t" r="r" b="b"/>
              <a:pathLst>
                <a:path w="862456" h="300965" extrusionOk="0">
                  <a:moveTo>
                    <a:pt x="0" y="0"/>
                  </a:moveTo>
                  <a:lnTo>
                    <a:pt x="862456" y="0"/>
                  </a:lnTo>
                  <a:lnTo>
                    <a:pt x="862456" y="300965"/>
                  </a:lnTo>
                  <a:lnTo>
                    <a:pt x="0" y="300965"/>
                  </a:lnTo>
                  <a:close/>
                </a:path>
              </a:pathLst>
            </a:custGeom>
            <a:solidFill>
              <a:srgbClr val="2A6251"/>
            </a:solidFill>
            <a:ln>
              <a:noFill/>
            </a:ln>
          </p:spPr>
        </p:sp>
        <p:sp>
          <p:nvSpPr>
            <p:cNvPr id="162" name="Google Shape;162;p14"/>
            <p:cNvSpPr txBox="1"/>
            <p:nvPr/>
          </p:nvSpPr>
          <p:spPr>
            <a:xfrm>
              <a:off x="0" y="28575"/>
              <a:ext cx="862456" cy="2723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4800" b="1" i="0" u="none" strike="noStrike" cap="none" dirty="0" smtClean="0">
                  <a:solidFill>
                    <a:srgbClr val="FFF7E8"/>
                  </a:solidFill>
                  <a:latin typeface="News Cycle"/>
                  <a:ea typeface="News Cycle"/>
                  <a:cs typeface="News Cycle"/>
                  <a:sym typeface="News Cycle"/>
                </a:rPr>
                <a:t>ПРЕПОДАВАТЕЛЯМ</a:t>
              </a:r>
              <a:endParaRPr sz="4800" dirty="0"/>
            </a:p>
          </p:txBody>
        </p:sp>
      </p:grpSp>
      <p:sp>
        <p:nvSpPr>
          <p:cNvPr id="169" name="Google Shape;169;p14"/>
          <p:cNvSpPr/>
          <p:nvPr/>
        </p:nvSpPr>
        <p:spPr>
          <a:xfrm>
            <a:off x="7860931" y="7407042"/>
            <a:ext cx="2566139" cy="4114800"/>
          </a:xfrm>
          <a:custGeom>
            <a:avLst/>
            <a:gdLst/>
            <a:ahLst/>
            <a:cxnLst/>
            <a:rect l="l" t="t" r="r" b="b"/>
            <a:pathLst>
              <a:path w="2566139" h="4114800" extrusionOk="0">
                <a:moveTo>
                  <a:pt x="0" y="0"/>
                </a:moveTo>
                <a:lnTo>
                  <a:pt x="2566138" y="0"/>
                </a:lnTo>
                <a:lnTo>
                  <a:pt x="25661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70" name="Google Shape;170;p14"/>
          <p:cNvGrpSpPr/>
          <p:nvPr/>
        </p:nvGrpSpPr>
        <p:grpSpPr>
          <a:xfrm>
            <a:off x="4991125" y="1723510"/>
            <a:ext cx="8305750" cy="1017085"/>
            <a:chOff x="0" y="-38100"/>
            <a:chExt cx="2187522" cy="267874"/>
          </a:xfrm>
        </p:grpSpPr>
        <p:sp>
          <p:nvSpPr>
            <p:cNvPr id="171" name="Google Shape;171;p14"/>
            <p:cNvSpPr/>
            <p:nvPr/>
          </p:nvSpPr>
          <p:spPr>
            <a:xfrm>
              <a:off x="0" y="0"/>
              <a:ext cx="2187522" cy="229774"/>
            </a:xfrm>
            <a:custGeom>
              <a:avLst/>
              <a:gdLst/>
              <a:ahLst/>
              <a:cxnLst/>
              <a:rect l="l" t="t" r="r" b="b"/>
              <a:pathLst>
                <a:path w="2187522" h="229774" extrusionOk="0">
                  <a:moveTo>
                    <a:pt x="18642" y="0"/>
                  </a:moveTo>
                  <a:lnTo>
                    <a:pt x="2168879" y="0"/>
                  </a:lnTo>
                  <a:cubicBezTo>
                    <a:pt x="2179175" y="0"/>
                    <a:pt x="2187522" y="8346"/>
                    <a:pt x="2187522" y="18642"/>
                  </a:cubicBezTo>
                  <a:lnTo>
                    <a:pt x="2187522" y="211132"/>
                  </a:lnTo>
                  <a:cubicBezTo>
                    <a:pt x="2187522" y="221428"/>
                    <a:pt x="2179175" y="229774"/>
                    <a:pt x="2168879" y="229774"/>
                  </a:cubicBezTo>
                  <a:lnTo>
                    <a:pt x="18642" y="229774"/>
                  </a:lnTo>
                  <a:cubicBezTo>
                    <a:pt x="8346" y="229774"/>
                    <a:pt x="0" y="221428"/>
                    <a:pt x="0" y="211132"/>
                  </a:cubicBezTo>
                  <a:lnTo>
                    <a:pt x="0" y="18642"/>
                  </a:lnTo>
                  <a:cubicBezTo>
                    <a:pt x="0" y="8346"/>
                    <a:pt x="8346" y="0"/>
                    <a:pt x="18642" y="0"/>
                  </a:cubicBezTo>
                  <a:close/>
                </a:path>
              </a:pathLst>
            </a:custGeom>
            <a:solidFill>
              <a:srgbClr val="2DCD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4"/>
            <p:cNvSpPr txBox="1"/>
            <p:nvPr/>
          </p:nvSpPr>
          <p:spPr>
            <a:xfrm>
              <a:off x="0" y="-38100"/>
              <a:ext cx="2187521" cy="2678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3" name="Google Shape;173;p14"/>
          <p:cNvSpPr txBox="1"/>
          <p:nvPr/>
        </p:nvSpPr>
        <p:spPr>
          <a:xfrm>
            <a:off x="4184201" y="795438"/>
            <a:ext cx="9919598" cy="2038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b="1" i="0" u="none" strike="noStrike" cap="none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ЗАЧЕМ НУЖНА РЕФЛЕКСИЯ?</a:t>
            </a:r>
            <a:endParaRPr dirty="0"/>
          </a:p>
        </p:txBody>
      </p:sp>
      <p:sp>
        <p:nvSpPr>
          <p:cNvPr id="175" name="Google Shape;175;p14"/>
          <p:cNvSpPr txBox="1"/>
          <p:nvPr/>
        </p:nvSpPr>
        <p:spPr>
          <a:xfrm>
            <a:off x="1415290" y="5448191"/>
            <a:ext cx="6480093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>
                <a:solidFill>
                  <a:srgbClr val="1E1A1B"/>
                </a:solidFill>
                <a:latin typeface="News Cycle"/>
                <a:cs typeface="News Cycle"/>
                <a:sym typeface="News Cycle"/>
              </a:rPr>
              <a:t>о</a:t>
            </a:r>
            <a:r>
              <a:rPr lang="ru-RU" sz="5400" dirty="0" smtClean="0">
                <a:solidFill>
                  <a:srgbClr val="1E1A1B"/>
                </a:solidFill>
                <a:latin typeface="News Cycle"/>
                <a:cs typeface="News Cycle"/>
                <a:sym typeface="News Cycle"/>
              </a:rPr>
              <a:t>сознать свои сильные и слабые стороны</a:t>
            </a:r>
            <a:endParaRPr sz="5400" dirty="0"/>
          </a:p>
        </p:txBody>
      </p:sp>
      <p:sp>
        <p:nvSpPr>
          <p:cNvPr id="176" name="Google Shape;176;p14"/>
          <p:cNvSpPr txBox="1"/>
          <p:nvPr/>
        </p:nvSpPr>
        <p:spPr>
          <a:xfrm>
            <a:off x="10387925" y="5448191"/>
            <a:ext cx="7041822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dirty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п</a:t>
            </a:r>
            <a:r>
              <a:rPr lang="ru-RU" sz="5400" b="0" i="0" u="none" strike="noStrike" cap="none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олучить обратную связь, увидеть уровень понимания темы</a:t>
            </a:r>
            <a:endParaRPr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2"/>
          <p:cNvGrpSpPr/>
          <p:nvPr/>
        </p:nvGrpSpPr>
        <p:grpSpPr>
          <a:xfrm>
            <a:off x="0" y="2521206"/>
            <a:ext cx="18288000" cy="3891719"/>
            <a:chOff x="0" y="-47625"/>
            <a:chExt cx="4816593" cy="1024980"/>
          </a:xfrm>
        </p:grpSpPr>
        <p:sp>
          <p:nvSpPr>
            <p:cNvPr id="121" name="Google Shape;121;p12"/>
            <p:cNvSpPr/>
            <p:nvPr/>
          </p:nvSpPr>
          <p:spPr>
            <a:xfrm>
              <a:off x="0" y="0"/>
              <a:ext cx="4816592" cy="977355"/>
            </a:xfrm>
            <a:custGeom>
              <a:avLst/>
              <a:gdLst/>
              <a:ahLst/>
              <a:cxnLst/>
              <a:rect l="l" t="t" r="r" b="b"/>
              <a:pathLst>
                <a:path w="4816592" h="977355" extrusionOk="0">
                  <a:moveTo>
                    <a:pt x="0" y="0"/>
                  </a:moveTo>
                  <a:lnTo>
                    <a:pt x="4816592" y="0"/>
                  </a:lnTo>
                  <a:lnTo>
                    <a:pt x="4816592" y="977355"/>
                  </a:lnTo>
                  <a:lnTo>
                    <a:pt x="0" y="977355"/>
                  </a:lnTo>
                  <a:close/>
                </a:path>
              </a:pathLst>
            </a:custGeom>
            <a:solidFill>
              <a:srgbClr val="2DCD9D"/>
            </a:solidFill>
            <a:ln>
              <a:noFill/>
            </a:ln>
          </p:spPr>
        </p:sp>
        <p:sp>
          <p:nvSpPr>
            <p:cNvPr id="122" name="Google Shape;122;p12"/>
            <p:cNvSpPr txBox="1"/>
            <p:nvPr/>
          </p:nvSpPr>
          <p:spPr>
            <a:xfrm>
              <a:off x="0" y="-47625"/>
              <a:ext cx="4816593" cy="10249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" name="Google Shape;126;p12"/>
          <p:cNvGrpSpPr/>
          <p:nvPr/>
        </p:nvGrpSpPr>
        <p:grpSpPr>
          <a:xfrm>
            <a:off x="5613781" y="629829"/>
            <a:ext cx="4123778" cy="1226076"/>
            <a:chOff x="0" y="-38100"/>
            <a:chExt cx="1424634" cy="322917"/>
          </a:xfrm>
        </p:grpSpPr>
        <p:sp>
          <p:nvSpPr>
            <p:cNvPr id="127" name="Google Shape;127;p12"/>
            <p:cNvSpPr/>
            <p:nvPr/>
          </p:nvSpPr>
          <p:spPr>
            <a:xfrm>
              <a:off x="0" y="0"/>
              <a:ext cx="1424634" cy="284817"/>
            </a:xfrm>
            <a:custGeom>
              <a:avLst/>
              <a:gdLst/>
              <a:ahLst/>
              <a:cxnLst/>
              <a:rect l="l" t="t" r="r" b="b"/>
              <a:pathLst>
                <a:path w="1424634" h="284817" extrusionOk="0">
                  <a:moveTo>
                    <a:pt x="28625" y="0"/>
                  </a:moveTo>
                  <a:lnTo>
                    <a:pt x="1396009" y="0"/>
                  </a:lnTo>
                  <a:cubicBezTo>
                    <a:pt x="1403601" y="0"/>
                    <a:pt x="1410882" y="3016"/>
                    <a:pt x="1416250" y="8384"/>
                  </a:cubicBezTo>
                  <a:cubicBezTo>
                    <a:pt x="1421618" y="13752"/>
                    <a:pt x="1424634" y="21033"/>
                    <a:pt x="1424634" y="28625"/>
                  </a:cubicBezTo>
                  <a:lnTo>
                    <a:pt x="1424634" y="256192"/>
                  </a:lnTo>
                  <a:cubicBezTo>
                    <a:pt x="1424634" y="272001"/>
                    <a:pt x="1411818" y="284817"/>
                    <a:pt x="1396009" y="284817"/>
                  </a:cubicBezTo>
                  <a:lnTo>
                    <a:pt x="28625" y="284817"/>
                  </a:lnTo>
                  <a:cubicBezTo>
                    <a:pt x="21033" y="284817"/>
                    <a:pt x="13752" y="281801"/>
                    <a:pt x="8384" y="276433"/>
                  </a:cubicBezTo>
                  <a:cubicBezTo>
                    <a:pt x="3016" y="271065"/>
                    <a:pt x="0" y="263784"/>
                    <a:pt x="0" y="256192"/>
                  </a:cubicBezTo>
                  <a:lnTo>
                    <a:pt x="0" y="28625"/>
                  </a:lnTo>
                  <a:cubicBezTo>
                    <a:pt x="0" y="12816"/>
                    <a:pt x="12816" y="0"/>
                    <a:pt x="28625" y="0"/>
                  </a:cubicBezTo>
                  <a:close/>
                </a:path>
              </a:pathLst>
            </a:custGeom>
            <a:solidFill>
              <a:srgbClr val="2DCD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2"/>
            <p:cNvSpPr txBox="1"/>
            <p:nvPr/>
          </p:nvSpPr>
          <p:spPr>
            <a:xfrm>
              <a:off x="0" y="-38100"/>
              <a:ext cx="1424634" cy="3229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9" name="Google Shape;129;p12"/>
          <p:cNvSpPr/>
          <p:nvPr/>
        </p:nvSpPr>
        <p:spPr>
          <a:xfrm>
            <a:off x="-1028700" y="7364879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 extrusionOk="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0" name="Google Shape;130;p12"/>
          <p:cNvSpPr txBox="1"/>
          <p:nvPr/>
        </p:nvSpPr>
        <p:spPr>
          <a:xfrm>
            <a:off x="1824670" y="677499"/>
            <a:ext cx="14695810" cy="1218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b="1" i="0" u="none" strike="noStrike" cap="none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КАКИЕ ПРИЕМЫ ИСПОЛЬЗУЮ:</a:t>
            </a:r>
            <a:endParaRPr sz="6600" dirty="0"/>
          </a:p>
        </p:txBody>
      </p:sp>
      <p:sp>
        <p:nvSpPr>
          <p:cNvPr id="131" name="Google Shape;131;p12"/>
          <p:cNvSpPr txBox="1"/>
          <p:nvPr/>
        </p:nvSpPr>
        <p:spPr>
          <a:xfrm>
            <a:off x="1028700" y="3624391"/>
            <a:ext cx="6306605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i="0" u="none" strike="noStrike" cap="none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1 НЕЗАКОНЧЕННЫЕ </a:t>
            </a:r>
            <a:r>
              <a:rPr lang="ru-RU" sz="4400" b="1" i="0" u="none" strike="noStrike" cap="none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ПРЕДЛОЖЕНИЯ</a:t>
            </a:r>
            <a:endParaRPr sz="4400" dirty="0"/>
          </a:p>
        </p:txBody>
      </p:sp>
      <p:sp>
        <p:nvSpPr>
          <p:cNvPr id="134" name="Google Shape;134;p12"/>
          <p:cNvSpPr txBox="1"/>
          <p:nvPr/>
        </p:nvSpPr>
        <p:spPr>
          <a:xfrm>
            <a:off x="1824670" y="6757404"/>
            <a:ext cx="6525700" cy="2336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400" b="0" i="0" u="none" strike="noStrike" cap="none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Я понял, что…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400" dirty="0" smtClean="0">
                <a:solidFill>
                  <a:srgbClr val="1E1A1B"/>
                </a:solidFill>
                <a:latin typeface="News Cycle"/>
                <a:cs typeface="News Cycle"/>
                <a:sym typeface="News Cycle"/>
              </a:rPr>
              <a:t>Я похвалил бы себя за…</a:t>
            </a:r>
          </a:p>
          <a:p>
            <a: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4400" dirty="0" smtClean="0">
                <a:solidFill>
                  <a:srgbClr val="1E1A1B"/>
                </a:solidFill>
                <a:latin typeface="News Cycle"/>
                <a:cs typeface="News Cycle"/>
                <a:sym typeface="News Cycle"/>
              </a:rPr>
              <a:t>Меня удивило…</a:t>
            </a:r>
            <a:endParaRPr sz="4400" dirty="0"/>
          </a:p>
        </p:txBody>
      </p:sp>
      <p:sp>
        <p:nvSpPr>
          <p:cNvPr id="137" name="Google Shape;137;p12"/>
          <p:cNvSpPr/>
          <p:nvPr/>
        </p:nvSpPr>
        <p:spPr>
          <a:xfrm>
            <a:off x="1057275" y="692369"/>
            <a:ext cx="672662" cy="672662"/>
          </a:xfrm>
          <a:custGeom>
            <a:avLst/>
            <a:gdLst/>
            <a:ahLst/>
            <a:cxnLst/>
            <a:rect l="l" t="t" r="r" b="b"/>
            <a:pathLst>
              <a:path w="672662" h="672662" extrusionOk="0">
                <a:moveTo>
                  <a:pt x="0" y="0"/>
                </a:moveTo>
                <a:lnTo>
                  <a:pt x="672662" y="0"/>
                </a:lnTo>
                <a:lnTo>
                  <a:pt x="672662" y="672662"/>
                </a:lnTo>
                <a:lnTo>
                  <a:pt x="0" y="6726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" name="Google Shape;131;p12"/>
          <p:cNvSpPr txBox="1"/>
          <p:nvPr/>
        </p:nvSpPr>
        <p:spPr>
          <a:xfrm>
            <a:off x="9737559" y="3624391"/>
            <a:ext cx="8012509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4400" b="1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2 </a:t>
            </a:r>
            <a:r>
              <a:rPr lang="ru-RU" sz="4400" b="1" i="0" u="none" strike="noStrike" cap="none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«ЗНАЮ – НАДО ПОВТОРИТЬ – ТРУДНОСТИ»</a:t>
            </a:r>
            <a:endParaRPr sz="4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386204" y="6396917"/>
            <a:ext cx="7363864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3600" dirty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Я з</a:t>
            </a:r>
            <a:r>
              <a:rPr lang="ru-RU" sz="3600" dirty="0" smtClean="0">
                <a:solidFill>
                  <a:srgbClr val="1E1A1B"/>
                </a:solidFill>
                <a:latin typeface="News Cycle"/>
                <a:ea typeface="News Cycle"/>
                <a:cs typeface="News Cycle"/>
                <a:sym typeface="News Cycle"/>
              </a:rPr>
              <a:t>наю это</a:t>
            </a:r>
            <a:endParaRPr lang="ru-RU" sz="3600" dirty="0">
              <a:solidFill>
                <a:srgbClr val="1E1A1B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lvl="0">
              <a:lnSpc>
                <a:spcPct val="115000"/>
              </a:lnSpc>
            </a:pPr>
            <a:r>
              <a:rPr lang="ru-RU" sz="3600" dirty="0" smtClean="0">
                <a:solidFill>
                  <a:srgbClr val="1E1A1B"/>
                </a:solidFill>
                <a:latin typeface="News Cycle"/>
                <a:cs typeface="News Cycle"/>
                <a:sym typeface="News Cycle"/>
              </a:rPr>
              <a:t>Мне надо повторить материал</a:t>
            </a:r>
            <a:endParaRPr lang="ru-RU" sz="3600" dirty="0">
              <a:solidFill>
                <a:srgbClr val="1E1A1B"/>
              </a:solidFill>
              <a:latin typeface="News Cycle"/>
              <a:cs typeface="News Cycle"/>
              <a:sym typeface="News Cycle"/>
            </a:endParaRPr>
          </a:p>
          <a:p>
            <a:pPr lvl="0">
              <a:lnSpc>
                <a:spcPct val="115000"/>
              </a:lnSpc>
            </a:pPr>
            <a:r>
              <a:rPr lang="ru-RU" sz="3600" dirty="0" smtClean="0">
                <a:solidFill>
                  <a:srgbClr val="1E1A1B"/>
                </a:solidFill>
                <a:latin typeface="News Cycle"/>
                <a:cs typeface="News Cycle"/>
                <a:sym typeface="News Cycle"/>
              </a:rPr>
              <a:t>Испытываю трудности</a:t>
            </a:r>
            <a:endParaRPr lang="ru-RU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CD9D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5"/>
          <p:cNvSpPr/>
          <p:nvPr/>
        </p:nvSpPr>
        <p:spPr>
          <a:xfrm>
            <a:off x="-1789592" y="519494"/>
            <a:ext cx="3168781" cy="3168781"/>
          </a:xfrm>
          <a:custGeom>
            <a:avLst/>
            <a:gdLst/>
            <a:ahLst/>
            <a:cxnLst/>
            <a:rect l="l" t="t" r="r" b="b"/>
            <a:pathLst>
              <a:path w="3168781" h="3168781" extrusionOk="0">
                <a:moveTo>
                  <a:pt x="0" y="0"/>
                </a:moveTo>
                <a:lnTo>
                  <a:pt x="3168782" y="0"/>
                </a:lnTo>
                <a:lnTo>
                  <a:pt x="3168782" y="3168781"/>
                </a:lnTo>
                <a:lnTo>
                  <a:pt x="0" y="31687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4" name="Google Shape;194;p15"/>
          <p:cNvSpPr/>
          <p:nvPr/>
        </p:nvSpPr>
        <p:spPr>
          <a:xfrm>
            <a:off x="15277121" y="6680854"/>
            <a:ext cx="3168781" cy="3168781"/>
          </a:xfrm>
          <a:custGeom>
            <a:avLst/>
            <a:gdLst/>
            <a:ahLst/>
            <a:cxnLst/>
            <a:rect l="l" t="t" r="r" b="b"/>
            <a:pathLst>
              <a:path w="3168781" h="3168781" extrusionOk="0">
                <a:moveTo>
                  <a:pt x="0" y="0"/>
                </a:moveTo>
                <a:lnTo>
                  <a:pt x="3168781" y="0"/>
                </a:lnTo>
                <a:lnTo>
                  <a:pt x="3168781" y="3168782"/>
                </a:lnTo>
                <a:lnTo>
                  <a:pt x="0" y="31687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1" t="1404" r="2837"/>
          <a:stretch/>
        </p:blipFill>
        <p:spPr>
          <a:xfrm rot="16200000">
            <a:off x="2636160" y="-1442895"/>
            <a:ext cx="6887602" cy="108123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60" b="18743"/>
          <a:stretch/>
        </p:blipFill>
        <p:spPr>
          <a:xfrm rot="10800000">
            <a:off x="6705600" y="5951621"/>
            <a:ext cx="10336880" cy="40622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5203" y="537300"/>
            <a:ext cx="3787277" cy="504970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5"/>
          <p:cNvSpPr/>
          <p:nvPr/>
        </p:nvSpPr>
        <p:spPr>
          <a:xfrm>
            <a:off x="-1789592" y="519494"/>
            <a:ext cx="3168781" cy="3168781"/>
          </a:xfrm>
          <a:custGeom>
            <a:avLst/>
            <a:gdLst/>
            <a:ahLst/>
            <a:cxnLst/>
            <a:rect l="l" t="t" r="r" b="b"/>
            <a:pathLst>
              <a:path w="3168781" h="3168781" extrusionOk="0">
                <a:moveTo>
                  <a:pt x="0" y="0"/>
                </a:moveTo>
                <a:lnTo>
                  <a:pt x="3168782" y="0"/>
                </a:lnTo>
                <a:lnTo>
                  <a:pt x="3168782" y="3168781"/>
                </a:lnTo>
                <a:lnTo>
                  <a:pt x="0" y="31687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94" name="Google Shape;194;p15"/>
          <p:cNvSpPr/>
          <p:nvPr/>
        </p:nvSpPr>
        <p:spPr>
          <a:xfrm>
            <a:off x="15277121" y="6680854"/>
            <a:ext cx="3168781" cy="3168781"/>
          </a:xfrm>
          <a:custGeom>
            <a:avLst/>
            <a:gdLst/>
            <a:ahLst/>
            <a:cxnLst/>
            <a:rect l="l" t="t" r="r" b="b"/>
            <a:pathLst>
              <a:path w="3168781" h="3168781" extrusionOk="0">
                <a:moveTo>
                  <a:pt x="0" y="0"/>
                </a:moveTo>
                <a:lnTo>
                  <a:pt x="3168781" y="0"/>
                </a:lnTo>
                <a:lnTo>
                  <a:pt x="3168781" y="3168782"/>
                </a:lnTo>
                <a:lnTo>
                  <a:pt x="0" y="31687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497" y="393994"/>
            <a:ext cx="7264479" cy="9685972"/>
          </a:xfrm>
          <a:prstGeom prst="rect">
            <a:avLst/>
          </a:prstGeom>
        </p:spPr>
      </p:pic>
      <p:sp>
        <p:nvSpPr>
          <p:cNvPr id="6" name="AutoShape 2" descr="https://i.oneme.ru/i?r=B09HQN0Qr3SEKX3_pN2_j2iuCvS3U5wlAAnuqJ5Lp1ugxHKv3vv53JbjuSuFtxyLi6p4Nzji_0wfPs5UlI35ds8tVE75P0yrj3uR_ZjQNKU&amp;expires=179301799968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89570" y="2910032"/>
            <a:ext cx="5656232" cy="754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664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E8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3"/>
          <p:cNvGrpSpPr/>
          <p:nvPr/>
        </p:nvGrpSpPr>
        <p:grpSpPr>
          <a:xfrm>
            <a:off x="-26772" y="4197690"/>
            <a:ext cx="18314772" cy="6089310"/>
            <a:chOff x="0" y="-47625"/>
            <a:chExt cx="4823644" cy="1603769"/>
          </a:xfrm>
        </p:grpSpPr>
        <p:sp>
          <p:nvSpPr>
            <p:cNvPr id="143" name="Google Shape;143;p13"/>
            <p:cNvSpPr/>
            <p:nvPr/>
          </p:nvSpPr>
          <p:spPr>
            <a:xfrm>
              <a:off x="0" y="0"/>
              <a:ext cx="4823644" cy="1556144"/>
            </a:xfrm>
            <a:custGeom>
              <a:avLst/>
              <a:gdLst/>
              <a:ahLst/>
              <a:cxnLst/>
              <a:rect l="l" t="t" r="r" b="b"/>
              <a:pathLst>
                <a:path w="4823644" h="1556144" extrusionOk="0">
                  <a:moveTo>
                    <a:pt x="0" y="0"/>
                  </a:moveTo>
                  <a:lnTo>
                    <a:pt x="4823644" y="0"/>
                  </a:lnTo>
                  <a:lnTo>
                    <a:pt x="4823644" y="1556144"/>
                  </a:lnTo>
                  <a:lnTo>
                    <a:pt x="0" y="1556144"/>
                  </a:lnTo>
                  <a:close/>
                </a:path>
              </a:pathLst>
            </a:custGeom>
            <a:solidFill>
              <a:srgbClr val="2DCD9D"/>
            </a:solidFill>
            <a:ln>
              <a:noFill/>
            </a:ln>
          </p:spPr>
        </p:sp>
        <p:sp>
          <p:nvSpPr>
            <p:cNvPr id="144" name="Google Shape;144;p13"/>
            <p:cNvSpPr txBox="1"/>
            <p:nvPr/>
          </p:nvSpPr>
          <p:spPr>
            <a:xfrm>
              <a:off x="0" y="-47625"/>
              <a:ext cx="4823644" cy="16037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0" name="Google Shape;150;p13"/>
          <p:cNvSpPr/>
          <p:nvPr/>
        </p:nvSpPr>
        <p:spPr>
          <a:xfrm>
            <a:off x="447220" y="399215"/>
            <a:ext cx="1672695" cy="1672695"/>
          </a:xfrm>
          <a:custGeom>
            <a:avLst/>
            <a:gdLst/>
            <a:ahLst/>
            <a:cxnLst/>
            <a:rect l="l" t="t" r="r" b="b"/>
            <a:pathLst>
              <a:path w="1672695" h="1672695" extrusionOk="0">
                <a:moveTo>
                  <a:pt x="0" y="0"/>
                </a:moveTo>
                <a:lnTo>
                  <a:pt x="1672695" y="0"/>
                </a:lnTo>
                <a:lnTo>
                  <a:pt x="1672695" y="1672695"/>
                </a:lnTo>
                <a:lnTo>
                  <a:pt x="0" y="16726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6" b="27859"/>
          <a:stretch/>
        </p:blipFill>
        <p:spPr>
          <a:xfrm>
            <a:off x="8518357" y="5534527"/>
            <a:ext cx="9144000" cy="42351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69" y="4680286"/>
            <a:ext cx="6785810" cy="50893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5979" y="449677"/>
            <a:ext cx="4876800" cy="3657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809" y="399215"/>
            <a:ext cx="4982570" cy="37369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548" y="449677"/>
            <a:ext cx="2855262" cy="38070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CD9D"/>
        </a:solid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20"/>
          <p:cNvGrpSpPr/>
          <p:nvPr/>
        </p:nvGrpSpPr>
        <p:grpSpPr>
          <a:xfrm>
            <a:off x="465221" y="2143795"/>
            <a:ext cx="17010872" cy="7508818"/>
            <a:chOff x="0" y="-28575"/>
            <a:chExt cx="3032225" cy="1977631"/>
          </a:xfrm>
        </p:grpSpPr>
        <p:sp>
          <p:nvSpPr>
            <p:cNvPr id="265" name="Google Shape;265;p20"/>
            <p:cNvSpPr/>
            <p:nvPr/>
          </p:nvSpPr>
          <p:spPr>
            <a:xfrm>
              <a:off x="0" y="0"/>
              <a:ext cx="3032225" cy="1949056"/>
            </a:xfrm>
            <a:custGeom>
              <a:avLst/>
              <a:gdLst/>
              <a:ahLst/>
              <a:cxnLst/>
              <a:rect l="l" t="t" r="r" b="b"/>
              <a:pathLst>
                <a:path w="3032225" h="1949056" extrusionOk="0">
                  <a:moveTo>
                    <a:pt x="0" y="0"/>
                  </a:moveTo>
                  <a:lnTo>
                    <a:pt x="3032225" y="0"/>
                  </a:lnTo>
                  <a:lnTo>
                    <a:pt x="3032225" y="1949056"/>
                  </a:lnTo>
                  <a:lnTo>
                    <a:pt x="0" y="1949056"/>
                  </a:lnTo>
                  <a:close/>
                </a:path>
              </a:pathLst>
            </a:custGeom>
            <a:solidFill>
              <a:srgbClr val="FFF7E8"/>
            </a:solidFill>
            <a:ln>
              <a:noFill/>
            </a:ln>
          </p:spPr>
        </p:sp>
        <p:sp>
          <p:nvSpPr>
            <p:cNvPr id="266" name="Google Shape;266;p20"/>
            <p:cNvSpPr txBox="1"/>
            <p:nvPr/>
          </p:nvSpPr>
          <p:spPr>
            <a:xfrm>
              <a:off x="0" y="-28575"/>
              <a:ext cx="3032225" cy="19776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694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0" name="Google Shape;290;p20"/>
          <p:cNvSpPr txBox="1"/>
          <p:nvPr/>
        </p:nvSpPr>
        <p:spPr>
          <a:xfrm>
            <a:off x="1636295" y="3199321"/>
            <a:ext cx="14919158" cy="3683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3200" dirty="0" smtClean="0">
                <a:solidFill>
                  <a:schemeClr val="tx1"/>
                </a:solidFill>
                <a:latin typeface="News Cycle"/>
                <a:ea typeface="News Cycle"/>
                <a:cs typeface="News Cycle"/>
                <a:sym typeface="News Cycle"/>
              </a:rPr>
              <a:t>Шаблон презентации: </a:t>
            </a:r>
            <a:r>
              <a:rPr lang="en-US" sz="3200" dirty="0" err="1">
                <a:solidFill>
                  <a:srgbClr val="2C2D2E"/>
                </a:solidFill>
                <a:latin typeface="Arial" panose="020B0604020202020204" pitchFamily="34" charset="0"/>
              </a:rPr>
              <a:t>Slidesacademy</a:t>
            </a:r>
            <a:r>
              <a:rPr lang="en-US" sz="3200" dirty="0">
                <a:solidFill>
                  <a:srgbClr val="2C2D2E"/>
                </a:solidFill>
                <a:latin typeface="Arial" panose="020B0604020202020204" pitchFamily="34" charset="0"/>
              </a:rPr>
              <a:t> - </a:t>
            </a:r>
            <a:r>
              <a:rPr lang="en-US" sz="3200" dirty="0">
                <a:solidFill>
                  <a:srgbClr val="0070F0"/>
                </a:solidFill>
                <a:latin typeface="Arial" panose="020B0604020202020204" pitchFamily="34" charset="0"/>
                <a:hlinkClick r:id="rId3"/>
              </a:rPr>
              <a:t>https://slidesacademy.com</a:t>
            </a:r>
            <a:endParaRPr lang="ru-RU" sz="3200" dirty="0" smtClean="0">
              <a:solidFill>
                <a:schemeClr val="tx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3200" dirty="0">
                <a:solidFill>
                  <a:schemeClr val="tx1"/>
                </a:solidFill>
                <a:latin typeface="News Cycle"/>
                <a:ea typeface="News Cycle"/>
                <a:cs typeface="News Cycle"/>
                <a:sym typeface="News Cycle"/>
              </a:rPr>
              <a:t>Рефлексия как этап урока: виды, приемы, примеры // Образовательный сайт «Pedsovet.su». URL: pedsovet.su (дата обращения: 24.10.2026)</a:t>
            </a:r>
            <a:endParaRPr lang="ru-RU" sz="3200" dirty="0" smtClean="0">
              <a:solidFill>
                <a:schemeClr val="tx1"/>
              </a:solidFill>
              <a:latin typeface="News Cycle"/>
              <a:ea typeface="News Cycle"/>
              <a:cs typeface="News Cycle"/>
              <a:sym typeface="News Cycle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u-RU" sz="3200" dirty="0" smtClean="0">
                <a:solidFill>
                  <a:schemeClr val="tx1"/>
                </a:solidFill>
                <a:latin typeface="News Cycle"/>
                <a:ea typeface="News Cycle"/>
                <a:cs typeface="News Cycle"/>
                <a:sym typeface="News Cycle"/>
              </a:rPr>
              <a:t>Фотографии – личный архив. </a:t>
            </a:r>
          </a:p>
          <a:p>
            <a:pPr marL="514350" indent="-514350">
              <a:lnSpc>
                <a:spcPct val="103003"/>
              </a:lnSpc>
              <a:buAutoNum type="arabicPeriod"/>
            </a:pPr>
            <a:endParaRPr lang="en-US" sz="3200" dirty="0"/>
          </a:p>
          <a:p>
            <a:pPr marL="0" marR="0" lvl="0" indent="0" algn="ctr" rtl="0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9" name="Google Shape;299;p20"/>
          <p:cNvSpPr txBox="1"/>
          <p:nvPr/>
        </p:nvSpPr>
        <p:spPr>
          <a:xfrm>
            <a:off x="5519051" y="661602"/>
            <a:ext cx="7348055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399" b="1" dirty="0" smtClean="0">
                <a:solidFill>
                  <a:srgbClr val="FFF7E8"/>
                </a:solidFill>
                <a:latin typeface="News Cycle"/>
                <a:cs typeface="News Cycle"/>
                <a:sym typeface="News Cycle"/>
              </a:rPr>
              <a:t>ИСТОЧНИКИ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6376</TotalTime>
  <Words>139</Words>
  <Application>Microsoft Office PowerPoint</Application>
  <PresentationFormat>Произвольный</PresentationFormat>
  <Paragraphs>28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News Cycle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</dc:creator>
  <cp:lastModifiedBy>LION</cp:lastModifiedBy>
  <cp:revision>13</cp:revision>
  <dcterms:modified xsi:type="dcterms:W3CDTF">2026-10-25T09:17:58Z</dcterms:modified>
</cp:coreProperties>
</file>