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1" autoAdjust="0"/>
  </p:normalViewPr>
  <p:slideViewPr>
    <p:cSldViewPr>
      <p:cViewPr varScale="1">
        <p:scale>
          <a:sx n="107" d="100"/>
          <a:sy n="107" d="100"/>
        </p:scale>
        <p:origin x="-84" y="-5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CBD7B7A-67B1-4E06-9BCB-9D40937F486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6390305-9696-450A-A314-54B14D6BCA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173" y="121064"/>
            <a:ext cx="8475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МИНИСТЕРСТВО ОБРАЗОВАНИЯ И НАУКИ ХАБАРОВСКОГО КРАЯ</a:t>
            </a:r>
          </a:p>
          <a:p>
            <a:pPr algn="ctr"/>
            <a:r>
              <a:rPr lang="ru-RU" dirty="0" smtClean="0"/>
              <a:t>Краевое государственное бюджетное профессиональное образовательное учреждение</a:t>
            </a:r>
          </a:p>
          <a:p>
            <a:pPr algn="ctr"/>
            <a:r>
              <a:rPr lang="ru-RU" dirty="0" smtClean="0"/>
              <a:t>«Вяземский лесхоз-техникум им. </a:t>
            </a:r>
            <a:r>
              <a:rPr lang="ru-RU" dirty="0" err="1" smtClean="0"/>
              <a:t>Н.В.Усенко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КГБ ПОУ ВЛХТ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87556" y="1779662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Конкурс презентаций «Организация учебного занятия: мои приемы и методы»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300573" y="2715766"/>
            <a:ext cx="4641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Экспресс-диагностика ЗУН за три минуты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21080" y="3363838"/>
            <a:ext cx="3847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Толстикова Валентина Юрьевна</a:t>
            </a:r>
          </a:p>
          <a:p>
            <a:r>
              <a:rPr lang="ru-RU" dirty="0" smtClean="0"/>
              <a:t>Преподаватель высшей категории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523647" y="4640237"/>
            <a:ext cx="1768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г. Вяземский, 2026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8339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718" y="-1153"/>
            <a:ext cx="915771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Приём 1. «Светофор»: ответ цветом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499742"/>
            <a:ext cx="73448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Задайте один точный вопрос </a:t>
            </a:r>
          </a:p>
          <a:p>
            <a:pPr algn="ctr"/>
            <a:r>
              <a:rPr lang="ru-RU" i="1" dirty="0" smtClean="0"/>
              <a:t>Например: </a:t>
            </a:r>
            <a:r>
              <a:rPr lang="ru-RU" i="1" dirty="0" smtClean="0">
                <a:solidFill>
                  <a:schemeClr val="bg2">
                    <a:lumMod val="50000"/>
                  </a:schemeClr>
                </a:solidFill>
              </a:rPr>
              <a:t>«Задача на доске решена. Зеленый — я понял алгоритм и смогу решить такую же сам. Желтый — я понял, но боюсь запутаться в вычислениях. Красный — я вообще не понял, как это решать»</a:t>
            </a:r>
          </a:p>
          <a:p>
            <a:pPr algn="ctr"/>
            <a:endParaRPr lang="ru-RU" i="1" dirty="0" smtClean="0"/>
          </a:p>
          <a:p>
            <a:pPr algn="ctr"/>
            <a:r>
              <a:rPr lang="ru-RU" dirty="0" smtClean="0"/>
              <a:t>*Вопрос должен относиться к только что изученному материалу.</a:t>
            </a:r>
            <a:endParaRPr lang="ru-RU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04800" y="843558"/>
            <a:ext cx="851567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Цель: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Оценка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сформированности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умений (способности применять знания по образцу).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Действие: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Преподаватель показывает решение одной задачи и просит группу оценить свою готовность выполнить аналогичную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377330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912206"/>
            <a:ext cx="4392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b="1" dirty="0" smtClean="0"/>
              <a:t>Анализ:</a:t>
            </a:r>
            <a:r>
              <a:rPr lang="ru-RU" dirty="0" smtClean="0"/>
              <a:t> Педагог формирует </a:t>
            </a:r>
            <a:r>
              <a:rPr lang="ru-RU" dirty="0" err="1" smtClean="0"/>
              <a:t>микрогруппы</a:t>
            </a:r>
            <a:r>
              <a:rPr lang="ru-RU" dirty="0" smtClean="0"/>
              <a:t>: </a:t>
            </a:r>
          </a:p>
          <a:p>
            <a:pPr algn="just"/>
            <a:endParaRPr lang="ru-RU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 smtClean="0"/>
              <a:t>«зеленых» можно попросить помочь «красным» или дать им усложненное задание; 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ru-RU" dirty="0" smtClean="0"/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 smtClean="0"/>
              <a:t>«красных» педагог берет на индивидуальное «</a:t>
            </a:r>
            <a:r>
              <a:rPr lang="ru-RU" dirty="0" err="1" smtClean="0"/>
              <a:t>доучивание</a:t>
            </a:r>
            <a:r>
              <a:rPr lang="ru-RU" dirty="0" smtClean="0"/>
              <a:t>» у доски.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6"/>
          <a:stretch/>
        </p:blipFill>
        <p:spPr bwMode="auto">
          <a:xfrm>
            <a:off x="4932040" y="699542"/>
            <a:ext cx="4104456" cy="34808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5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662613"/>
              </p:ext>
            </p:extLst>
          </p:nvPr>
        </p:nvGraphicFramePr>
        <p:xfrm>
          <a:off x="532693" y="771550"/>
          <a:ext cx="8064896" cy="406811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112896"/>
                <a:gridCol w="2199472"/>
                <a:gridCol w="2088232"/>
                <a:gridCol w="2664296"/>
              </a:tblGrid>
              <a:tr h="38523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Цвет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Состояние </a:t>
                      </a:r>
                      <a:r>
                        <a:rPr lang="ru-RU" sz="1800" dirty="0" smtClean="0">
                          <a:effectLst/>
                        </a:rPr>
                        <a:t>студента</a:t>
                      </a:r>
                      <a:endParaRPr lang="ru-RU" sz="1800" dirty="0">
                        <a:effectLst/>
                      </a:endParaRP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Уровень ЗУН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Реакция </a:t>
                      </a:r>
                      <a:r>
                        <a:rPr lang="ru-RU" sz="1800" dirty="0" smtClean="0">
                          <a:effectLst/>
                        </a:rPr>
                        <a:t>педагога</a:t>
                      </a:r>
                      <a:endParaRPr lang="ru-RU" sz="1800" dirty="0">
                        <a:effectLst/>
                      </a:endParaRP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206"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effectLst/>
                        </a:rPr>
                        <a:t>Зеленый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effectLst/>
                        </a:rPr>
                        <a:t>«Понятно, могу применить»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</a:rPr>
                        <a:t>Знания усвоены, умение сформировано, переход к навыку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</a:rPr>
                        <a:t>Дать задание повышенной сложности, предложить роль консультанта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55923"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effectLst/>
                        </a:rPr>
                        <a:t>Желтый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effectLst/>
                        </a:rPr>
                        <a:t>«Понятно, но есть сомнения / нужна тренировка»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effectLst/>
                        </a:rPr>
                        <a:t>Знания есть, умение неустойчиво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</a:rPr>
                        <a:t>Дать стандартное задание на закрепление, запланировать проверку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9206"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effectLst/>
                        </a:rPr>
                        <a:t>Красный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</a:rPr>
                        <a:t>«Не понял, не могу начать»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>
                          <a:effectLst/>
                        </a:rPr>
                        <a:t>Знания не усвоены, умение отсутствует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effectLst/>
                        </a:rPr>
                        <a:t>Немедленная остановка, повторное объяснение, работа у доски</a:t>
                      </a:r>
                    </a:p>
                  </a:txBody>
                  <a:tcPr marL="38906" marR="38906" marT="19453" marB="194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13718" y="-1153"/>
            <a:ext cx="915771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Критерии оценки и интерпретация результатов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63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718" y="-1153"/>
            <a:ext cx="915771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Приём 2. «</a:t>
            </a:r>
            <a:r>
              <a:rPr lang="ru-RU" sz="2800" b="1" dirty="0" smtClean="0"/>
              <a:t>Опрос с помощью </a:t>
            </a:r>
            <a:r>
              <a:rPr lang="en-US" sz="2800" b="1" dirty="0" smtClean="0"/>
              <a:t>Adnoto.AI</a:t>
            </a:r>
            <a:r>
              <a:rPr lang="ru-RU" sz="2800" b="1" dirty="0" smtClean="0">
                <a:solidFill>
                  <a:schemeClr val="bg1"/>
                </a:solidFill>
              </a:rPr>
              <a:t>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68016" y="1275606"/>
            <a:ext cx="360878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Подготовьте короткий опрос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Выберите вопросы, которые проверяют ключевое знание или умение; при необходимости предложите варианты ответа.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6096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96244" y="3655018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/>
              <a:t>Предложите ответить</a:t>
            </a:r>
          </a:p>
          <a:p>
            <a:endParaRPr lang="ru-RU" dirty="0"/>
          </a:p>
          <a:p>
            <a:pPr algn="just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Запустите опрос в Adnoto.AI и попросите учащихся отправить ответ доступным в занятии способом.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AutoShape 10" descr="https://i.oneme.ru/i?r=B09HQN0Qr3SEKX3_pN27xlNLCG-6xQYOo75g0JVm9SPao81cU3iP7prMOuX57EqD82OH3w0caZXbtONGq_BFLv95lsECnuS92xbfZc3E0R0&amp;expires=1792654553777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1" t="8511" r="6969" b="33362"/>
          <a:stretch/>
        </p:blipFill>
        <p:spPr bwMode="auto">
          <a:xfrm>
            <a:off x="5508104" y="797169"/>
            <a:ext cx="3163416" cy="1678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8" r="28825" b="19618"/>
          <a:stretch/>
        </p:blipFill>
        <p:spPr bwMode="auto">
          <a:xfrm>
            <a:off x="6225716" y="2568833"/>
            <a:ext cx="1728192" cy="2457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49560" y="1637387"/>
            <a:ext cx="72008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1</a:t>
            </a:r>
            <a:endParaRPr lang="ru-RU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295275" y="3867894"/>
            <a:ext cx="72008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2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8402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19548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/>
              <a:t>Используйте результат сразу</a:t>
            </a:r>
          </a:p>
          <a:p>
            <a:endParaRPr lang="ru-RU" dirty="0" smtClean="0"/>
          </a:p>
          <a:p>
            <a:pPr algn="just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Просмотрите ответы и определите, что требует пояснения. Если ответы показывают общее затруднение, разберите его; если большинство справилось — переходите к следующему заданию.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625" y="605207"/>
            <a:ext cx="72008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3</a:t>
            </a:r>
            <a:endParaRPr lang="ru-RU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4" r="29007" b="44599"/>
          <a:stretch/>
        </p:blipFill>
        <p:spPr bwMode="auto">
          <a:xfrm>
            <a:off x="1108622" y="2139702"/>
            <a:ext cx="5551610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7" r="10861" b="31499"/>
          <a:stretch/>
        </p:blipFill>
        <p:spPr bwMode="auto">
          <a:xfrm>
            <a:off x="6012160" y="606014"/>
            <a:ext cx="2974030" cy="1324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37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718" y="-1153"/>
            <a:ext cx="915771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Три минуты — и следующий шаг понятен</a:t>
            </a:r>
            <a:endParaRPr lang="ru-RU" sz="2800" b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771257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/>
                </a:solidFill>
              </a:rPr>
              <a:t>0:00–0:30</a:t>
            </a:r>
            <a:r>
              <a:rPr lang="ru-RU" dirty="0" smtClean="0"/>
              <a:t> — </a:t>
            </a:r>
            <a:r>
              <a:rPr lang="ru-RU" b="1" dirty="0" smtClean="0"/>
              <a:t>сформулируйте проверку</a:t>
            </a:r>
          </a:p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Выберите один ключевой результат урока и задайте короткий вопрос или мини-задание.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20480" y="207001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/>
                </a:solidFill>
              </a:rPr>
              <a:t>0:30–1:30</a:t>
            </a:r>
            <a:r>
              <a:rPr lang="ru-RU" dirty="0" smtClean="0"/>
              <a:t> — </a:t>
            </a:r>
            <a:r>
              <a:rPr lang="ru-RU" b="1" dirty="0" smtClean="0"/>
              <a:t>соберите ответы</a:t>
            </a:r>
          </a:p>
          <a:p>
            <a:pPr algn="just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Проведите голосование карточками «Светофор» или быстрый опрос в Adnoto.AI.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203560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/>
                </a:solidFill>
              </a:rPr>
              <a:t>1:30–3:00</a:t>
            </a:r>
            <a:r>
              <a:rPr lang="ru-RU" dirty="0" smtClean="0"/>
              <a:t> — </a:t>
            </a:r>
            <a:r>
              <a:rPr lang="ru-RU" b="1" dirty="0" smtClean="0"/>
              <a:t>примите решение</a:t>
            </a:r>
          </a:p>
          <a:p>
            <a:pPr algn="just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Оцените ответы, коротко разберите общий пробел и выберите следующий шаг: повторить, дать подсказку или усложнить практику. Это пример распределения времени; адаптируйте его под темп группы.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81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779662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Беспалько, В. П. Педагогика и прогрессивные технологии обучения. — М.: Изд-во Института проф. образования МОРФ, 1995. — 336 с.</a:t>
            </a:r>
          </a:p>
          <a:p>
            <a:endParaRPr lang="ru-RU" dirty="0" smtClean="0"/>
          </a:p>
          <a:p>
            <a:r>
              <a:rPr lang="ru-RU" dirty="0" smtClean="0"/>
              <a:t>2. </a:t>
            </a:r>
            <a:r>
              <a:rPr lang="en-US" dirty="0" smtClean="0"/>
              <a:t>https://adnoto.ru/</a:t>
            </a:r>
            <a:r>
              <a:rPr lang="ru-RU" dirty="0" smtClean="0"/>
              <a:t>платформа ИИ-решений для преподавателя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-13718" y="-1153"/>
            <a:ext cx="915771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Список источников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7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214</TotalTime>
  <Words>453</Words>
  <Application>Microsoft Office PowerPoint</Application>
  <PresentationFormat>Экран (16:9)</PresentationFormat>
  <Paragraphs>63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Лесные культуры</dc:creator>
  <cp:lastModifiedBy>Лесные культуры</cp:lastModifiedBy>
  <cp:revision>14</cp:revision>
  <dcterms:created xsi:type="dcterms:W3CDTF">2026-10-21T01:33:08Z</dcterms:created>
  <dcterms:modified xsi:type="dcterms:W3CDTF">2026-10-21T05:07:53Z</dcterms:modified>
</cp:coreProperties>
</file>